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8"/>
  </p:handoutMasterIdLst>
  <p:sldIdLst>
    <p:sldId id="256" r:id="rId2"/>
    <p:sldId id="360" r:id="rId3"/>
    <p:sldId id="258" r:id="rId4"/>
    <p:sldId id="259" r:id="rId5"/>
    <p:sldId id="366" r:id="rId6"/>
    <p:sldId id="362" r:id="rId7"/>
    <p:sldId id="392" r:id="rId8"/>
    <p:sldId id="393" r:id="rId9"/>
    <p:sldId id="367" r:id="rId10"/>
    <p:sldId id="363" r:id="rId11"/>
    <p:sldId id="378" r:id="rId12"/>
    <p:sldId id="394" r:id="rId13"/>
    <p:sldId id="395" r:id="rId14"/>
    <p:sldId id="368" r:id="rId15"/>
    <p:sldId id="369" r:id="rId16"/>
    <p:sldId id="370" r:id="rId17"/>
    <p:sldId id="372" r:id="rId18"/>
    <p:sldId id="371" r:id="rId19"/>
    <p:sldId id="373" r:id="rId20"/>
    <p:sldId id="388" r:id="rId21"/>
    <p:sldId id="387" r:id="rId22"/>
    <p:sldId id="375" r:id="rId23"/>
    <p:sldId id="376" r:id="rId24"/>
    <p:sldId id="377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9" r:id="rId33"/>
    <p:sldId id="386" r:id="rId34"/>
    <p:sldId id="359" r:id="rId35"/>
    <p:sldId id="298" r:id="rId36"/>
    <p:sldId id="261" r:id="rId3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AAB5"/>
    <a:srgbClr val="C9D0AB"/>
    <a:srgbClr val="CF836F"/>
    <a:srgbClr val="FBF0E2"/>
    <a:srgbClr val="FCF7F0"/>
    <a:srgbClr val="2F574D"/>
    <a:srgbClr val="F0D9C4"/>
    <a:srgbClr val="F2B19B"/>
    <a:srgbClr val="F2B29C"/>
    <a:srgbClr val="653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96976" autoAdjust="0"/>
  </p:normalViewPr>
  <p:slideViewPr>
    <p:cSldViewPr snapToGrid="0">
      <p:cViewPr varScale="1">
        <p:scale>
          <a:sx n="72" d="100"/>
          <a:sy n="72" d="100"/>
        </p:scale>
        <p:origin x="8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8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EF121C9-8815-401E-21EC-21D0614466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400D69-C414-FACC-5562-83E6C9B67D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AD84-B699-45C4-B0D8-565BD277455C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22BF6-89E7-90EB-5A52-F6DE35ADD2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C84A03-7034-CF6B-CB42-97B4B47DA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691A2-F4CC-4A90-91EE-A44580A6F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09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끼이(가) 표시된 사진&#10;&#10;자동 생성된 설명">
            <a:extLst>
              <a:ext uri="{FF2B5EF4-FFF2-40B4-BE49-F238E27FC236}">
                <a16:creationId xmlns:a16="http://schemas.microsoft.com/office/drawing/2014/main" id="{41EEFAA5-755F-04CF-8FC8-371DD449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FCD56869-1440-2CE6-0E82-867BB07F09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04" y="0"/>
            <a:ext cx="65278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0031F0-5778-EFB5-9A30-B54875CF640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DA09202-EE1D-C05C-47E8-A18FD7470B7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03316 w 12192000"/>
              <a:gd name="connsiteY1" fmla="*/ 0 h 6858000"/>
              <a:gd name="connsiteX2" fmla="*/ 6471379 w 12192000"/>
              <a:gd name="connsiteY2" fmla="*/ 38503 h 6858000"/>
              <a:gd name="connsiteX3" fmla="*/ 5911914 w 12192000"/>
              <a:gd name="connsiteY3" fmla="*/ 1656785 h 6858000"/>
              <a:gd name="connsiteX4" fmla="*/ 10547288 w 12192000"/>
              <a:gd name="connsiteY4" fmla="*/ 5051835 h 6858000"/>
              <a:gd name="connsiteX5" fmla="*/ 12141085 w 12192000"/>
              <a:gd name="connsiteY5" fmla="*/ 4845825 h 6858000"/>
              <a:gd name="connsiteX6" fmla="*/ 12192000 w 12192000"/>
              <a:gd name="connsiteY6" fmla="*/ 4831121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03316" y="0"/>
                </a:lnTo>
                <a:lnTo>
                  <a:pt x="6471379" y="38503"/>
                </a:lnTo>
                <a:cubicBezTo>
                  <a:pt x="6114583" y="519559"/>
                  <a:pt x="5911914" y="1070837"/>
                  <a:pt x="5911914" y="1656785"/>
                </a:cubicBezTo>
                <a:cubicBezTo>
                  <a:pt x="5911914" y="3531819"/>
                  <a:pt x="7987242" y="5051835"/>
                  <a:pt x="10547288" y="5051835"/>
                </a:cubicBezTo>
                <a:cubicBezTo>
                  <a:pt x="11107298" y="5051835"/>
                  <a:pt x="11644114" y="4979100"/>
                  <a:pt x="12141085" y="4845825"/>
                </a:cubicBezTo>
                <a:lnTo>
                  <a:pt x="12192000" y="483112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02155F-92CE-AF20-6ACD-3D2C1E3650F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" y="1"/>
            <a:ext cx="12191999" cy="68579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F2175C-6BDA-37DC-626F-4A97FCB2F1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550AE-2898-771B-5D75-5D025902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1E3D1D-B3E4-E17B-CC46-4266D1D2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70D79-B112-0F5A-FD83-3F70BA21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989999-975D-7043-DEEA-4AD1FD8E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09E73F-C3D5-8819-B359-E06B8E3E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51C759-7891-C9A0-5EA8-0189016CE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1CE745-48FE-186B-6C18-BCE173686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1068F-4FCD-8303-4903-16EBFD40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A83E0-7CE0-72B7-21AE-D74055C3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305DC-A611-21F5-39B0-D06AC5A8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bg>
      <p:bgPr>
        <a:solidFill>
          <a:srgbClr val="DF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929861DF-73EB-EB3D-EDD6-0E95BB840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6BCBB86-145A-08D0-241A-178B0507FDFF}"/>
              </a:ext>
            </a:extLst>
          </p:cNvPr>
          <p:cNvSpPr/>
          <p:nvPr userDrawn="1"/>
        </p:nvSpPr>
        <p:spPr>
          <a:xfrm>
            <a:off x="-1" y="0"/>
            <a:ext cx="10139085" cy="6858001"/>
          </a:xfrm>
          <a:custGeom>
            <a:avLst/>
            <a:gdLst>
              <a:gd name="connsiteX0" fmla="*/ 0 w 10139085"/>
              <a:gd name="connsiteY0" fmla="*/ 0 h 6858001"/>
              <a:gd name="connsiteX1" fmla="*/ 2602007 w 10139085"/>
              <a:gd name="connsiteY1" fmla="*/ 0 h 6858001"/>
              <a:gd name="connsiteX2" fmla="*/ 3168251 w 10139085"/>
              <a:gd name="connsiteY2" fmla="*/ 0 h 6858001"/>
              <a:gd name="connsiteX3" fmla="*/ 8389501 w 10139085"/>
              <a:gd name="connsiteY3" fmla="*/ 0 h 6858001"/>
              <a:gd name="connsiteX4" fmla="*/ 8552374 w 10139085"/>
              <a:gd name="connsiteY4" fmla="*/ 118026 h 6858001"/>
              <a:gd name="connsiteX5" fmla="*/ 10139085 w 10139085"/>
              <a:gd name="connsiteY5" fmla="*/ 3220570 h 6858001"/>
              <a:gd name="connsiteX6" fmla="*/ 7669207 w 10139085"/>
              <a:gd name="connsiteY6" fmla="*/ 6844759 h 6858001"/>
              <a:gd name="connsiteX7" fmla="*/ 7637441 w 10139085"/>
              <a:gd name="connsiteY7" fmla="*/ 6858001 h 6858001"/>
              <a:gd name="connsiteX8" fmla="*/ 3920311 w 10139085"/>
              <a:gd name="connsiteY8" fmla="*/ 6858001 h 6858001"/>
              <a:gd name="connsiteX9" fmla="*/ 1943101 w 10139085"/>
              <a:gd name="connsiteY9" fmla="*/ 6858001 h 6858001"/>
              <a:gd name="connsiteX10" fmla="*/ 0 w 10139085"/>
              <a:gd name="connsiteY10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39085" h="6858001">
                <a:moveTo>
                  <a:pt x="0" y="0"/>
                </a:moveTo>
                <a:lnTo>
                  <a:pt x="2602007" y="0"/>
                </a:lnTo>
                <a:lnTo>
                  <a:pt x="3168251" y="0"/>
                </a:lnTo>
                <a:lnTo>
                  <a:pt x="8389501" y="0"/>
                </a:lnTo>
                <a:lnTo>
                  <a:pt x="8552374" y="118026"/>
                </a:lnTo>
                <a:cubicBezTo>
                  <a:pt x="9521418" y="855476"/>
                  <a:pt x="10139085" y="1971508"/>
                  <a:pt x="10139085" y="3220570"/>
                </a:cubicBezTo>
                <a:cubicBezTo>
                  <a:pt x="10139085" y="4816594"/>
                  <a:pt x="9130611" y="6195418"/>
                  <a:pt x="7669207" y="6844759"/>
                </a:cubicBezTo>
                <a:lnTo>
                  <a:pt x="7637441" y="6858001"/>
                </a:lnTo>
                <a:lnTo>
                  <a:pt x="3920311" y="6858001"/>
                </a:lnTo>
                <a:lnTo>
                  <a:pt x="19431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FFF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D71EC8-F5B0-6447-F3F3-99E3016454B3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F2A382-5254-D4CE-63A9-48FACB56F2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7CB7D219-001C-A5CD-6F39-5D4EDD87BA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2ADE2F7-1EE2-E194-DC8A-F6EBF4AF0C7E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566091-83A2-1606-6BE3-122AC8F751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446098-228E-E0EA-5CD1-3784429818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95F6A769-F6B0-7627-CFA8-82A0D012C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4AA83DE-7BE6-155D-BA9A-DF1F8FCA0233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B878AC-4B94-D6D6-65D1-E4C0E0040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8F325C-86D4-E158-6C85-EBAD42C21A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7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157D8C3B-71B8-8FD2-C0AE-1AD4C0F6B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2C9DE4A-B68C-5644-2A7B-04E16BBB3403}"/>
              </a:ext>
            </a:extLst>
          </p:cNvPr>
          <p:cNvSpPr/>
          <p:nvPr userDrawn="1"/>
        </p:nvSpPr>
        <p:spPr>
          <a:xfrm>
            <a:off x="0" y="0"/>
            <a:ext cx="9111728" cy="6858000"/>
          </a:xfrm>
          <a:custGeom>
            <a:avLst/>
            <a:gdLst>
              <a:gd name="connsiteX0" fmla="*/ 0 w 9111728"/>
              <a:gd name="connsiteY0" fmla="*/ 0 h 6858000"/>
              <a:gd name="connsiteX1" fmla="*/ 8543910 w 9111728"/>
              <a:gd name="connsiteY1" fmla="*/ 0 h 6858000"/>
              <a:gd name="connsiteX2" fmla="*/ 8585030 w 9111728"/>
              <a:gd name="connsiteY2" fmla="*/ 75073 h 6858000"/>
              <a:gd name="connsiteX3" fmla="*/ 9111728 w 9111728"/>
              <a:gd name="connsiteY3" fmla="*/ 2240281 h 6858000"/>
              <a:gd name="connsiteX4" fmla="*/ 5849582 w 9111728"/>
              <a:gd name="connsiteY4" fmla="*/ 6842046 h 6858000"/>
              <a:gd name="connsiteX5" fmla="*/ 5806308 w 9111728"/>
              <a:gd name="connsiteY5" fmla="*/ 6858000 h 6858000"/>
              <a:gd name="connsiteX6" fmla="*/ 0 w 91117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1728" h="6858000">
                <a:moveTo>
                  <a:pt x="0" y="0"/>
                </a:moveTo>
                <a:lnTo>
                  <a:pt x="8543910" y="0"/>
                </a:lnTo>
                <a:lnTo>
                  <a:pt x="8585030" y="75073"/>
                </a:lnTo>
                <a:cubicBezTo>
                  <a:pt x="8922571" y="730081"/>
                  <a:pt x="9111728" y="1464526"/>
                  <a:pt x="9111728" y="2240281"/>
                </a:cubicBezTo>
                <a:cubicBezTo>
                  <a:pt x="9111728" y="4308962"/>
                  <a:pt x="7766609" y="6083880"/>
                  <a:pt x="5849582" y="6842046"/>
                </a:cubicBezTo>
                <a:lnTo>
                  <a:pt x="580630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444221-D00D-BB20-CD3A-B59EFDA250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EB1A97-A24B-8E59-0666-3CE5BF0388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87DAA0-79CF-2852-ACA0-13EDE8A81FCB}"/>
              </a:ext>
            </a:extLst>
          </p:cNvPr>
          <p:cNvSpPr/>
          <p:nvPr userDrawn="1"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C04E1-7C5B-93EF-474B-6817C45BAA1F}"/>
              </a:ext>
            </a:extLst>
          </p:cNvPr>
          <p:cNvSpPr txBox="1"/>
          <p:nvPr userDrawn="1"/>
        </p:nvSpPr>
        <p:spPr>
          <a:xfrm>
            <a:off x="493380" y="775956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정리하기</a:t>
            </a:r>
          </a:p>
        </p:txBody>
      </p:sp>
      <p:sp>
        <p:nvSpPr>
          <p:cNvPr id="31" name="모서리가 둥근 직사각형 11">
            <a:extLst>
              <a:ext uri="{FF2B5EF4-FFF2-40B4-BE49-F238E27FC236}">
                <a16:creationId xmlns:a16="http://schemas.microsoft.com/office/drawing/2014/main" id="{3BD9674E-1204-67E6-EEF8-FB98A8A63DE6}"/>
              </a:ext>
            </a:extLst>
          </p:cNvPr>
          <p:cNvSpPr>
            <a:spLocks noChangeAspect="1"/>
          </p:cNvSpPr>
          <p:nvPr userDrawn="1"/>
        </p:nvSpPr>
        <p:spPr>
          <a:xfrm>
            <a:off x="365562" y="875324"/>
            <a:ext cx="118993" cy="360702"/>
          </a:xfrm>
          <a:prstGeom prst="roundRect">
            <a:avLst>
              <a:gd name="adj" fmla="val 50000"/>
            </a:avLst>
          </a:prstGeom>
          <a:solidFill>
            <a:srgbClr val="F0D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pc="-100"/>
          </a:p>
        </p:txBody>
      </p:sp>
      <p:sp>
        <p:nvSpPr>
          <p:cNvPr id="32" name="모서리가 둥근 직사각형 12">
            <a:extLst>
              <a:ext uri="{FF2B5EF4-FFF2-40B4-BE49-F238E27FC236}">
                <a16:creationId xmlns:a16="http://schemas.microsoft.com/office/drawing/2014/main" id="{3932BD8B-1A9B-6FB8-97BF-43015B7AF788}"/>
              </a:ext>
            </a:extLst>
          </p:cNvPr>
          <p:cNvSpPr>
            <a:spLocks/>
          </p:cNvSpPr>
          <p:nvPr userDrawn="1"/>
        </p:nvSpPr>
        <p:spPr>
          <a:xfrm>
            <a:off x="367642" y="1033473"/>
            <a:ext cx="113182" cy="203612"/>
          </a:xfrm>
          <a:prstGeom prst="roundRect">
            <a:avLst>
              <a:gd name="adj" fmla="val 50000"/>
            </a:avLst>
          </a:prstGeom>
          <a:solidFill>
            <a:srgbClr val="2F5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87029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다음시간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도끼이(가) 표시된 사진&#10;&#10;자동 생성된 설명">
            <a:extLst>
              <a:ext uri="{FF2B5EF4-FFF2-40B4-BE49-F238E27FC236}">
                <a16:creationId xmlns:a16="http://schemas.microsoft.com/office/drawing/2014/main" id="{52970F06-758A-B8F6-CF83-E2090A5E6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" name="변경가능이미지" descr="실내, 벽, 창문, 방이(가) 표시된 사진&#10;&#10;자동 생성된 설명">
            <a:extLst>
              <a:ext uri="{FF2B5EF4-FFF2-40B4-BE49-F238E27FC236}">
                <a16:creationId xmlns:a16="http://schemas.microsoft.com/office/drawing/2014/main" id="{DEE20A23-FD1E-B208-E908-CC853FD20E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04" y="0"/>
            <a:ext cx="6527800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685FE6-ACE7-213A-F89C-18C3853887EA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EAB9D5-2792-6F47-90C9-B88DD7FED1AB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03316 w 12192000"/>
              <a:gd name="connsiteY1" fmla="*/ 0 h 6858000"/>
              <a:gd name="connsiteX2" fmla="*/ 6471379 w 12192000"/>
              <a:gd name="connsiteY2" fmla="*/ 38503 h 6858000"/>
              <a:gd name="connsiteX3" fmla="*/ 5911914 w 12192000"/>
              <a:gd name="connsiteY3" fmla="*/ 1656785 h 6858000"/>
              <a:gd name="connsiteX4" fmla="*/ 10547288 w 12192000"/>
              <a:gd name="connsiteY4" fmla="*/ 5051835 h 6858000"/>
              <a:gd name="connsiteX5" fmla="*/ 12141085 w 12192000"/>
              <a:gd name="connsiteY5" fmla="*/ 4845825 h 6858000"/>
              <a:gd name="connsiteX6" fmla="*/ 12192000 w 12192000"/>
              <a:gd name="connsiteY6" fmla="*/ 4831121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03316" y="0"/>
                </a:lnTo>
                <a:lnTo>
                  <a:pt x="6471379" y="38503"/>
                </a:lnTo>
                <a:cubicBezTo>
                  <a:pt x="6114583" y="519559"/>
                  <a:pt x="5911914" y="1070837"/>
                  <a:pt x="5911914" y="1656785"/>
                </a:cubicBezTo>
                <a:cubicBezTo>
                  <a:pt x="5911914" y="3531819"/>
                  <a:pt x="7987242" y="5051835"/>
                  <a:pt x="10547288" y="5051835"/>
                </a:cubicBezTo>
                <a:cubicBezTo>
                  <a:pt x="11107298" y="5051835"/>
                  <a:pt x="11644114" y="4979100"/>
                  <a:pt x="12141085" y="4845825"/>
                </a:cubicBezTo>
                <a:lnTo>
                  <a:pt x="12192000" y="4831121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67F6167-3D60-3B4D-6285-C02681772751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" y="1"/>
            <a:ext cx="12191999" cy="685799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54CDAB-127E-E1D0-DCF5-0B66DBCA12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39" y="6493311"/>
            <a:ext cx="1803493" cy="3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D107F8-F204-0CD6-795F-8EBAF3E5A314}"/>
              </a:ext>
            </a:extLst>
          </p:cNvPr>
          <p:cNvSpPr/>
          <p:nvPr userDrawn="1"/>
        </p:nvSpPr>
        <p:spPr>
          <a:xfrm>
            <a:off x="1" y="0"/>
            <a:ext cx="12192000" cy="6862912"/>
          </a:xfrm>
          <a:prstGeom prst="rect">
            <a:avLst/>
          </a:prstGeom>
          <a:solidFill>
            <a:srgbClr val="1F1F1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 descr="텍스트, 선반, 책, 실내이(가) 표시된 사진&#10;&#10;자동 생성된 설명">
            <a:extLst>
              <a:ext uri="{FF2B5EF4-FFF2-40B4-BE49-F238E27FC236}">
                <a16:creationId xmlns:a16="http://schemas.microsoft.com/office/drawing/2014/main" id="{EDB77B51-053C-2614-5451-0754106AF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94" t="46719" b="39316"/>
          <a:stretch/>
        </p:blipFill>
        <p:spPr>
          <a:xfrm>
            <a:off x="4107976" y="546"/>
            <a:ext cx="8084024" cy="7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4371C-39EE-ECA2-F6DC-06FA30B1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F0057-4B82-F57A-C4DF-E1CF9682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DAC7ED-E6F5-A2C1-B366-0F40C02A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78F32A-5416-2E60-D06C-FF5E308D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3E641-8B8D-5EFE-1B5A-DDE671E0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CC08CC-39D4-90EF-E3D5-725ECD719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6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10163-3EBF-42B3-83A0-5D351D2C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ED5741-34FA-BC38-37D8-C701272ED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7D144-4AB9-689D-572B-86D39EE30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F05FB-935C-C242-AB97-1D1F341E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1F43B3-2A3E-A7A4-800A-ACB9E91A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2C5424-5EB5-F538-5A69-D51E4920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3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AEA5B6-142F-5D5F-066F-495770CF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A484C-CED9-48DF-8FB2-4C09DDD00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CB4D3-2751-1B13-38D2-2BC702EC3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5BCB4-4A3F-4337-9059-AE322D4A9CBB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18B6D-F192-DA71-040C-DA99B669E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F4C55-8D68-7780-A4B1-475A31F5D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3CB8-35DE-4753-833F-C6CCB6F0AC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38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gkinds.or.k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7675971-8A0F-8F5B-6443-C1C1FDFA28DC}"/>
              </a:ext>
            </a:extLst>
          </p:cNvPr>
          <p:cNvGrpSpPr/>
          <p:nvPr/>
        </p:nvGrpSpPr>
        <p:grpSpPr>
          <a:xfrm>
            <a:off x="1785723" y="1909570"/>
            <a:ext cx="3525186" cy="604684"/>
            <a:chOff x="1625735" y="1906577"/>
            <a:chExt cx="3303640" cy="60468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C847621-F3AB-691E-21A8-4930EA037AC7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35" y="1906577"/>
              <a:ext cx="3303640" cy="0"/>
            </a:xfrm>
            <a:prstGeom prst="line">
              <a:avLst/>
            </a:prstGeom>
            <a:ln w="38100">
              <a:solidFill>
                <a:srgbClr val="F4C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69D0773-7A36-D4DE-1BC5-D2EBD96917CD}"/>
                </a:ext>
              </a:extLst>
            </p:cNvPr>
            <p:cNvCxnSpPr>
              <a:cxnSpLocks/>
            </p:cNvCxnSpPr>
            <p:nvPr/>
          </p:nvCxnSpPr>
          <p:spPr>
            <a:xfrm>
              <a:off x="1625735" y="2511261"/>
              <a:ext cx="3303640" cy="0"/>
            </a:xfrm>
            <a:prstGeom prst="line">
              <a:avLst/>
            </a:prstGeom>
            <a:ln w="38100">
              <a:solidFill>
                <a:srgbClr val="F4C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7E66BF-904B-87A3-B944-82B537BD61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796473"/>
            <a:ext cx="1652504" cy="784168"/>
          </a:xfrm>
          <a:prstGeom prst="rect">
            <a:avLst/>
          </a:pr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38977-9A31-352D-91B6-E292D8201DAE}"/>
              </a:ext>
            </a:extLst>
          </p:cNvPr>
          <p:cNvSpPr txBox="1"/>
          <p:nvPr/>
        </p:nvSpPr>
        <p:spPr>
          <a:xfrm>
            <a:off x="404928" y="1384293"/>
            <a:ext cx="13756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spc="-300" dirty="0">
                <a:solidFill>
                  <a:srgbClr val="C35E4C"/>
                </a:solidFill>
                <a:latin typeface="카페24 단정해" pitchFamily="2" charset="-127"/>
                <a:ea typeface="카페24 단정해" pitchFamily="2" charset="-127"/>
              </a:rPr>
              <a:t>04</a:t>
            </a:r>
            <a:endParaRPr lang="ko-KR" altLang="en-US" sz="9000" spc="-300" dirty="0">
              <a:solidFill>
                <a:srgbClr val="C35E4C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E4BFF-5B88-FBBB-E344-23460D57448B}"/>
              </a:ext>
            </a:extLst>
          </p:cNvPr>
          <p:cNvSpPr txBox="1"/>
          <p:nvPr/>
        </p:nvSpPr>
        <p:spPr>
          <a:xfrm>
            <a:off x="1652503" y="1964915"/>
            <a:ext cx="3888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300" dirty="0">
                <a:solidFill>
                  <a:srgbClr val="4A655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FABB8-7C25-CFB5-A471-41B3A9A6AB53}"/>
              </a:ext>
            </a:extLst>
          </p:cNvPr>
          <p:cNvSpPr txBox="1"/>
          <p:nvPr/>
        </p:nvSpPr>
        <p:spPr>
          <a:xfrm>
            <a:off x="1303609" y="2764714"/>
            <a:ext cx="39469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빅데이터의 </a:t>
            </a:r>
            <a:endParaRPr lang="en-US" altLang="ko-KR" sz="6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  <a:p>
            <a:r>
              <a:rPr lang="ko-KR" altLang="en-US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수집과 활용 </a:t>
            </a:r>
            <a:r>
              <a:rPr lang="en-US" altLang="ko-KR" sz="6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2</a:t>
            </a:r>
            <a:endParaRPr lang="ko-KR" altLang="en-US" sz="6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2" name="모서리가 둥근 직사각형 294">
            <a:extLst>
              <a:ext uri="{FF2B5EF4-FFF2-40B4-BE49-F238E27FC236}">
                <a16:creationId xmlns:a16="http://schemas.microsoft.com/office/drawing/2014/main" id="{440D5AA8-A028-F5F5-7462-CE0B76D2D3ED}"/>
              </a:ext>
            </a:extLst>
          </p:cNvPr>
          <p:cNvSpPr/>
          <p:nvPr/>
        </p:nvSpPr>
        <p:spPr bwMode="auto">
          <a:xfrm>
            <a:off x="1438421" y="4999652"/>
            <a:ext cx="3565081" cy="948109"/>
          </a:xfrm>
          <a:prstGeom prst="roundRect">
            <a:avLst>
              <a:gd name="adj" fmla="val 50000"/>
            </a:avLst>
          </a:prstGeom>
          <a:solidFill>
            <a:srgbClr val="434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500" spc="-300" dirty="0" err="1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방송대</a:t>
            </a:r>
            <a:r>
              <a:rPr lang="ko-KR" altLang="en-US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통계</a:t>
            </a:r>
            <a:r>
              <a:rPr lang="en-US" altLang="ko-KR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500" spc="-300" dirty="0">
                <a:solidFill>
                  <a:srgbClr val="FCF5E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데이터과학과 이긍희 교수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B7AC0E-9D7C-9B69-6DC1-305355EB344C}"/>
              </a:ext>
            </a:extLst>
          </p:cNvPr>
          <p:cNvGrpSpPr/>
          <p:nvPr/>
        </p:nvGrpSpPr>
        <p:grpSpPr>
          <a:xfrm>
            <a:off x="1580858" y="1216182"/>
            <a:ext cx="553065" cy="553065"/>
            <a:chOff x="1580858" y="1216182"/>
            <a:chExt cx="553065" cy="553065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20C559DD-F26D-20C0-F0C5-DFF221895FFA}"/>
                </a:ext>
              </a:extLst>
            </p:cNvPr>
            <p:cNvSpPr/>
            <p:nvPr/>
          </p:nvSpPr>
          <p:spPr>
            <a:xfrm>
              <a:off x="1580858" y="1216182"/>
              <a:ext cx="553065" cy="553065"/>
            </a:xfrm>
            <a:prstGeom prst="flowChartConnector">
              <a:avLst/>
            </a:prstGeom>
            <a:solidFill>
              <a:srgbClr val="F2B2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D2936C-0B08-4047-40D9-8C9F215C395F}"/>
                </a:ext>
              </a:extLst>
            </p:cNvPr>
            <p:cNvSpPr txBox="1"/>
            <p:nvPr/>
          </p:nvSpPr>
          <p:spPr>
            <a:xfrm>
              <a:off x="1610355" y="1267800"/>
              <a:ext cx="4539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10" grpId="0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  <p:bldP spid="10" grpId="0"/>
          <p:bldP spid="1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경제불확실성지수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AFE86-B10B-4C4B-B958-359728EA7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" r="1979" b="3159"/>
          <a:stretch/>
        </p:blipFill>
        <p:spPr>
          <a:xfrm>
            <a:off x="345488" y="2136720"/>
            <a:ext cx="9526475" cy="39453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630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7170499" y="301707"/>
            <a:ext cx="5017015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우리나라 불확실성지수의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CDF8E8-23AC-4519-9933-E298BB38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15" y="1025236"/>
            <a:ext cx="5682435" cy="58327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530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7170499" y="301707"/>
            <a:ext cx="5017015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우리나라 불확실성지수의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C38C9-3200-45DA-B7DF-55CB24FBF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" t="6038" r="1697" b="1719"/>
          <a:stretch/>
        </p:blipFill>
        <p:spPr>
          <a:xfrm>
            <a:off x="874510" y="1267788"/>
            <a:ext cx="10881581" cy="47221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5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FC4C27-2425-D42C-0DA6-1BA6BEA84C91}"/>
              </a:ext>
            </a:extLst>
          </p:cNvPr>
          <p:cNvSpPr txBox="1"/>
          <p:nvPr/>
        </p:nvSpPr>
        <p:spPr>
          <a:xfrm>
            <a:off x="7170499" y="301707"/>
            <a:ext cx="5017015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우리나라 불확실성지수의 작성</a:t>
            </a:r>
            <a:endParaRPr lang="ko-KR" altLang="en-US" sz="2200" spc="-15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2B68A-5C4A-41EF-8406-BB3E02DB7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" t="2682" r="2343"/>
          <a:stretch/>
        </p:blipFill>
        <p:spPr>
          <a:xfrm>
            <a:off x="1826998" y="1038826"/>
            <a:ext cx="8973523" cy="53492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9774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916919" y="2658913"/>
            <a:ext cx="48397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웹페이지 데이터의 </a:t>
            </a:r>
            <a:endParaRPr lang="en-US" altLang="ko-KR" sz="5000" spc="-300" dirty="0">
              <a:solidFill>
                <a:srgbClr val="38454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수집과 활용</a:t>
            </a: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872212" y="2658913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2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7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835702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웹페이지</a:t>
            </a:r>
            <a:r>
              <a:rPr lang="en-US" altLang="ko-KR" dirty="0"/>
              <a:t>(web page) :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동영상 등이 포함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/>
              <a:t>데이터분석을 위해 </a:t>
            </a:r>
            <a:r>
              <a:rPr lang="en-US" altLang="ko-KR" dirty="0"/>
              <a:t>HTML</a:t>
            </a:r>
            <a:r>
              <a:rPr lang="ko-KR" altLang="en-US" dirty="0"/>
              <a:t> 작성 웹페이지에서 필요 데이터 추출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웹 </a:t>
            </a:r>
            <a:r>
              <a:rPr lang="ko-KR" altLang="en-US" dirty="0" err="1"/>
              <a:t>스크래핑</a:t>
            </a:r>
            <a:r>
              <a:rPr lang="en-US" altLang="ko-KR" dirty="0"/>
              <a:t>(web scraping),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(web crawling)</a:t>
            </a: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</a:t>
            </a:r>
            <a:r>
              <a:rPr lang="ko-KR" altLang="en-US" dirty="0"/>
              <a:t>검색엔진 </a:t>
            </a:r>
            <a:r>
              <a:rPr lang="en-US" altLang="ko-KR" dirty="0"/>
              <a:t>: </a:t>
            </a:r>
            <a:r>
              <a:rPr lang="ko-KR" altLang="en-US" dirty="0"/>
              <a:t>자동화된 웹 </a:t>
            </a:r>
            <a:r>
              <a:rPr lang="ko-KR" altLang="en-US" dirty="0" err="1"/>
              <a:t>크롤러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웹크롤링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6361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spc="-150" dirty="0">
                <a:solidFill>
                  <a:srgbClr val="0A2C2B"/>
                </a:solidFill>
              </a:rPr>
              <a:t>웹사이트에서 데이터를 </a:t>
            </a:r>
            <a:r>
              <a:rPr lang="ko-KR" altLang="en-US" spc="-150" dirty="0" err="1">
                <a:solidFill>
                  <a:srgbClr val="0A2C2B"/>
                </a:solidFill>
              </a:rPr>
              <a:t>크롤링</a:t>
            </a:r>
            <a:r>
              <a:rPr lang="ko-KR" altLang="en-US" spc="-150" dirty="0">
                <a:solidFill>
                  <a:srgbClr val="0A2C2B"/>
                </a:solidFill>
              </a:rPr>
              <a:t> → </a:t>
            </a:r>
            <a:r>
              <a:rPr lang="ko-KR" altLang="en-US" dirty="0"/>
              <a:t> 웹사이트의 구조 파악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/>
              <a:t>브라우저에 </a:t>
            </a:r>
            <a:r>
              <a:rPr lang="en-US" altLang="ko-KR" dirty="0"/>
              <a:t>URL</a:t>
            </a:r>
            <a:r>
              <a:rPr lang="ko-KR" altLang="en-US" dirty="0"/>
              <a:t> 입력</a:t>
            </a:r>
            <a:r>
              <a:rPr lang="en-US" altLang="ko-KR" dirty="0"/>
              <a:t>, </a:t>
            </a:r>
            <a:r>
              <a:rPr lang="ko-KR" altLang="en-US" dirty="0"/>
              <a:t>링크 클릭 →</a:t>
            </a:r>
            <a:r>
              <a:rPr lang="en-US" altLang="ko-KR" dirty="0"/>
              <a:t> </a:t>
            </a:r>
            <a:r>
              <a:rPr lang="ko-KR" altLang="en-US" dirty="0"/>
              <a:t>웹 애플리케이션 </a:t>
            </a:r>
            <a:r>
              <a:rPr lang="en-US" altLang="ko-KR" dirty="0"/>
              <a:t>DB</a:t>
            </a:r>
            <a:r>
              <a:rPr lang="ko-KR" altLang="en-US" dirty="0"/>
              <a:t>로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</a:t>
            </a:r>
            <a:r>
              <a:rPr lang="ko-KR" altLang="en-US" dirty="0"/>
              <a:t>부터 요청 받은 자료를 찾아 웹페이지에 해당 자료 삽입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HTML</a:t>
            </a:r>
            <a:r>
              <a:rPr lang="ko-KR" altLang="en-US" dirty="0"/>
              <a:t> 웹페이지 소스를 분석</a:t>
            </a:r>
            <a:r>
              <a:rPr lang="en-US" altLang="ko-KR" dirty="0"/>
              <a:t>, </a:t>
            </a:r>
            <a:r>
              <a:rPr lang="ko-KR" altLang="en-US" dirty="0"/>
              <a:t>필요 데이터 담긴 반복 패턴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</a:t>
            </a:r>
            <a:r>
              <a:rPr lang="ko-KR" altLang="en-US" dirty="0"/>
              <a:t>블록을 찾아 데이터 추출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웹크롤링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25" name="_x112715488" descr="EMB000014803251">
            <a:extLst>
              <a:ext uri="{FF2B5EF4-FFF2-40B4-BE49-F238E27FC236}">
                <a16:creationId xmlns:a16="http://schemas.microsoft.com/office/drawing/2014/main" id="{AB4A2FAB-55F9-4FF7-A4B4-2AFF6C81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1" y="3991217"/>
            <a:ext cx="3098216" cy="254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5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다수의 웹 페이지를 자동으로 </a:t>
            </a:r>
            <a:r>
              <a:rPr lang="ko-KR" altLang="en-US" dirty="0" err="1"/>
              <a:t>긁어오기</a:t>
            </a:r>
            <a:r>
              <a:rPr lang="ko-KR" altLang="en-US" dirty="0"/>
              <a:t> 위해서 웹페이지의 </a:t>
            </a:r>
            <a:r>
              <a:rPr lang="en-US" altLang="ko-KR" dirty="0"/>
              <a:t>URL</a:t>
            </a:r>
            <a:r>
              <a:rPr lang="ko-KR" altLang="en-US" dirty="0"/>
              <a:t>이 생성되는 패턴 파악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</a:t>
            </a:r>
            <a:r>
              <a:rPr lang="ko-KR" altLang="en-US" dirty="0"/>
              <a:t>→ </a:t>
            </a:r>
            <a:r>
              <a:rPr lang="en-US" altLang="ko-KR" dirty="0"/>
              <a:t>URL </a:t>
            </a:r>
            <a:r>
              <a:rPr lang="ko-KR" altLang="en-US" dirty="0"/>
              <a:t>생성방법 </a:t>
            </a:r>
            <a:r>
              <a:rPr lang="en-US" altLang="ko-KR" dirty="0"/>
              <a:t>: </a:t>
            </a:r>
            <a:r>
              <a:rPr lang="ko-KR" altLang="en-US" dirty="0"/>
              <a:t>사이트 내 일정한 패턴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</a:t>
            </a: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웹크롤링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DB80AC-E533-406E-ACB1-3777E8C0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6" y="3535695"/>
            <a:ext cx="8227609" cy="12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8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dirty="0"/>
              <a:t>URL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웹 애플리케이션에 전달 파라미터 포함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</a:t>
            </a:r>
            <a:r>
              <a:rPr lang="ko-KR" altLang="en-US" dirty="0"/>
              <a:t>파라미터 이름은 사이트별로 다르지만 유추 가능</a:t>
            </a:r>
          </a:p>
          <a:p>
            <a:pPr marL="0" indent="0" fontAlgn="base">
              <a:buNone/>
            </a:pPr>
            <a:r>
              <a:rPr lang="en-US" altLang="ko-KR" dirty="0"/>
              <a:t>  - URL →</a:t>
            </a:r>
            <a:r>
              <a:rPr lang="ko-KR" altLang="en-US" dirty="0"/>
              <a:t> 접근 </a:t>
            </a:r>
            <a:r>
              <a:rPr lang="en-US" altLang="ko-KR" dirty="0"/>
              <a:t>HTML </a:t>
            </a:r>
            <a:r>
              <a:rPr lang="ko-KR" altLang="en-US" dirty="0"/>
              <a:t>등으로 작성된 웹페이지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-</a:t>
            </a:r>
            <a:r>
              <a:rPr lang="ko-KR" altLang="en-US" dirty="0"/>
              <a:t> </a:t>
            </a:r>
            <a:r>
              <a:rPr lang="en-US" altLang="ko-KR" dirty="0"/>
              <a:t>HTML/CSS </a:t>
            </a:r>
            <a:r>
              <a:rPr lang="ko-KR" altLang="en-US" dirty="0"/>
              <a:t>파싱</a:t>
            </a:r>
            <a:r>
              <a:rPr lang="en-US" altLang="ko-KR" dirty="0"/>
              <a:t>(Parsing) →</a:t>
            </a:r>
            <a:r>
              <a:rPr lang="ko-KR" altLang="en-US" dirty="0"/>
              <a:t> 웹페이지 테이블 등 데이터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웹크롤링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5693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소비자물가지수 </a:t>
            </a:r>
            <a:r>
              <a:rPr lang="en-US" altLang="ko-KR" dirty="0"/>
              <a:t>:</a:t>
            </a:r>
            <a:r>
              <a:rPr lang="ko-KR" altLang="en-US" dirty="0"/>
              <a:t> 통계청</a:t>
            </a:r>
            <a:r>
              <a:rPr lang="en-US" altLang="ko-KR" dirty="0"/>
              <a:t>,</a:t>
            </a:r>
            <a:r>
              <a:rPr lang="ko-KR" altLang="en-US" dirty="0"/>
              <a:t> 상품 및 서비스 </a:t>
            </a:r>
            <a:r>
              <a:rPr lang="ko-KR" altLang="en-US" dirty="0" err="1"/>
              <a:t>수백개</a:t>
            </a:r>
            <a:r>
              <a:rPr lang="ko-KR" altLang="en-US" dirty="0"/>
              <a:t> 품목에 대한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가격을 조사 → 지수로 매월 공표</a:t>
            </a:r>
            <a:r>
              <a:rPr lang="en-US" altLang="ko-KR" dirty="0"/>
              <a:t>,</a:t>
            </a:r>
            <a:r>
              <a:rPr lang="ko-KR" altLang="en-US" dirty="0"/>
              <a:t> 핵심통계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</a:t>
            </a:r>
            <a:r>
              <a:rPr lang="ko-KR" altLang="en-US" dirty="0"/>
              <a:t>가격변동 심한 상품과 다양한 상품을 제대로 측정하지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못하여 지수가 체감과 다르며 기준년의 소비행태 의존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온라인물가지수의 작성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841AF-BF21-4E6B-BD9C-A949A10D6AA7}"/>
              </a:ext>
            </a:extLst>
          </p:cNvPr>
          <p:cNvSpPr txBox="1"/>
          <p:nvPr/>
        </p:nvSpPr>
        <p:spPr>
          <a:xfrm>
            <a:off x="512556" y="4087098"/>
            <a:ext cx="8478262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온라인 쇼핑몰 상품가격은 시시각각 변하고</a:t>
            </a:r>
            <a:r>
              <a:rPr lang="en-US" altLang="ko-KR" dirty="0"/>
              <a:t>, </a:t>
            </a:r>
            <a:r>
              <a:rPr lang="ko-KR" altLang="en-US" dirty="0"/>
              <a:t>품목도 많으므로 이를 활용한 물가지수 체감성이 더 높음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</a:t>
            </a: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57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294">
            <a:extLst>
              <a:ext uri="{FF2B5EF4-FFF2-40B4-BE49-F238E27FC236}">
                <a16:creationId xmlns:a16="http://schemas.microsoft.com/office/drawing/2014/main" id="{EAFAEDBD-340B-4B14-8EA3-E06C3E9B7AFB}"/>
              </a:ext>
            </a:extLst>
          </p:cNvPr>
          <p:cNvSpPr/>
          <p:nvPr/>
        </p:nvSpPr>
        <p:spPr bwMode="auto">
          <a:xfrm>
            <a:off x="2180883" y="123740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7A1A2D-AEBC-D4AF-A19E-9530C47D4701}"/>
              </a:ext>
            </a:extLst>
          </p:cNvPr>
          <p:cNvGrpSpPr/>
          <p:nvPr/>
        </p:nvGrpSpPr>
        <p:grpSpPr>
          <a:xfrm>
            <a:off x="1268130" y="1277503"/>
            <a:ext cx="2956063" cy="440684"/>
            <a:chOff x="1268130" y="1277503"/>
            <a:chExt cx="2956063" cy="4406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61E166-6DD3-621D-1250-78240268768E}"/>
                </a:ext>
              </a:extLst>
            </p:cNvPr>
            <p:cNvSpPr/>
            <p:nvPr/>
          </p:nvSpPr>
          <p:spPr>
            <a:xfrm>
              <a:off x="1268130" y="1292251"/>
              <a:ext cx="2721978" cy="4228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7E96331C-A26E-17DE-17FB-514312834458}"/>
                </a:ext>
              </a:extLst>
            </p:cNvPr>
            <p:cNvSpPr/>
            <p:nvPr/>
          </p:nvSpPr>
          <p:spPr>
            <a:xfrm>
              <a:off x="3989925" y="1277503"/>
              <a:ext cx="234268" cy="440684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강제목을 입력하세요.">
            <a:extLst>
              <a:ext uri="{FF2B5EF4-FFF2-40B4-BE49-F238E27FC236}">
                <a16:creationId xmlns:a16="http://schemas.microsoft.com/office/drawing/2014/main" id="{D992E4F3-B509-A26D-6AE0-97D8200E7B4C}"/>
              </a:ext>
            </a:extLst>
          </p:cNvPr>
          <p:cNvSpPr/>
          <p:nvPr/>
        </p:nvSpPr>
        <p:spPr>
          <a:xfrm>
            <a:off x="1641381" y="947318"/>
            <a:ext cx="2972662" cy="7994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500" spc="-150" dirty="0">
                <a:solidFill>
                  <a:srgbClr val="C35E4C"/>
                </a:solidFill>
                <a:latin typeface="배달의민족 도현"/>
                <a:ea typeface="배달의민족 도현"/>
              </a:rPr>
              <a:t>학습</a:t>
            </a:r>
            <a:r>
              <a:rPr lang="ko-KR" altLang="en-US" sz="4500" spc="-150" dirty="0">
                <a:solidFill>
                  <a:srgbClr val="71B78F"/>
                </a:solidFill>
                <a:latin typeface="배달의민족 도현"/>
                <a:ea typeface="배달의민족 도현"/>
              </a:rPr>
              <a:t>목차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0A7A0E-20D4-4B3C-4FBE-B42EC3F312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1020" y="1729740"/>
            <a:ext cx="4488180" cy="3322320"/>
          </a:xfrm>
          <a:prstGeom prst="rect">
            <a:avLst/>
          </a:prstGeom>
          <a:solidFill>
            <a:srgbClr val="FC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0BD7AD-253B-6259-C6E2-0C7DCADB8533}"/>
              </a:ext>
            </a:extLst>
          </p:cNvPr>
          <p:cNvGrpSpPr/>
          <p:nvPr/>
        </p:nvGrpSpPr>
        <p:grpSpPr>
          <a:xfrm>
            <a:off x="818462" y="1988527"/>
            <a:ext cx="5102832" cy="706219"/>
            <a:chOff x="724121" y="2068354"/>
            <a:chExt cx="5102832" cy="706219"/>
          </a:xfrm>
        </p:grpSpPr>
        <p:sp>
          <p:nvSpPr>
            <p:cNvPr id="3" name="TextBox 93">
              <a:extLst>
                <a:ext uri="{FF2B5EF4-FFF2-40B4-BE49-F238E27FC236}">
                  <a16:creationId xmlns:a16="http://schemas.microsoft.com/office/drawing/2014/main" id="{88531DEA-4C57-C447-E781-BFB19D2CB25A}"/>
                </a:ext>
              </a:extLst>
            </p:cNvPr>
            <p:cNvSpPr txBox="1"/>
            <p:nvPr/>
          </p:nvSpPr>
          <p:spPr>
            <a:xfrm>
              <a:off x="1338224" y="2068354"/>
              <a:ext cx="4488729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buClr>
                  <a:srgbClr val="EC685A"/>
                </a:buClr>
                <a:defRPr/>
              </a:pP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텍스트데이터의 활용 </a:t>
              </a:r>
              <a:r>
                <a:rPr lang="en-US" altLang="ko-KR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9A4E06D-87C7-E88F-24D0-1447CA1977DE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C7D5D8-F864-F58D-2231-ADF9A15536CC}"/>
              </a:ext>
            </a:extLst>
          </p:cNvPr>
          <p:cNvGrpSpPr/>
          <p:nvPr/>
        </p:nvGrpSpPr>
        <p:grpSpPr>
          <a:xfrm>
            <a:off x="818462" y="2948592"/>
            <a:ext cx="6637288" cy="706219"/>
            <a:chOff x="724121" y="2068354"/>
            <a:chExt cx="6637288" cy="706219"/>
          </a:xfrm>
        </p:grpSpPr>
        <p:sp>
          <p:nvSpPr>
            <p:cNvPr id="6" name="TextBox 93">
              <a:extLst>
                <a:ext uri="{FF2B5EF4-FFF2-40B4-BE49-F238E27FC236}">
                  <a16:creationId xmlns:a16="http://schemas.microsoft.com/office/drawing/2014/main" id="{E027D330-DAA4-A202-07D5-6B007CD6041D}"/>
                </a:ext>
              </a:extLst>
            </p:cNvPr>
            <p:cNvSpPr txBox="1"/>
            <p:nvPr/>
          </p:nvSpPr>
          <p:spPr>
            <a:xfrm>
              <a:off x="1328988" y="2068354"/>
              <a:ext cx="6032421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EC685A"/>
                </a:buClr>
                <a:buFont typeface="Wingdings"/>
                <a:buNone/>
                <a:defRPr/>
              </a:pP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웹페이지</a:t>
              </a:r>
              <a:r>
                <a:rPr lang="en-US" altLang="ko-KR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데이터의 수집과 활용</a:t>
              </a:r>
              <a:endPara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52C0F8C-7E9D-F8EF-B974-B8FFDB555EEF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E362282-D64F-3D82-25B7-4304BDCC5890}"/>
              </a:ext>
            </a:extLst>
          </p:cNvPr>
          <p:cNvGrpSpPr/>
          <p:nvPr/>
        </p:nvGrpSpPr>
        <p:grpSpPr>
          <a:xfrm>
            <a:off x="827698" y="3842348"/>
            <a:ext cx="7427569" cy="706219"/>
            <a:chOff x="724121" y="2068354"/>
            <a:chExt cx="7427569" cy="706219"/>
          </a:xfrm>
        </p:grpSpPr>
        <p:sp>
          <p:nvSpPr>
            <p:cNvPr id="9" name="TextBox 93">
              <a:extLst>
                <a:ext uri="{FF2B5EF4-FFF2-40B4-BE49-F238E27FC236}">
                  <a16:creationId xmlns:a16="http://schemas.microsoft.com/office/drawing/2014/main" id="{FA244F4B-F6C2-B519-B425-1F3F18548E15}"/>
                </a:ext>
              </a:extLst>
            </p:cNvPr>
            <p:cNvSpPr txBox="1"/>
            <p:nvPr/>
          </p:nvSpPr>
          <p:spPr>
            <a:xfrm>
              <a:off x="1328988" y="2068354"/>
              <a:ext cx="6822702" cy="7062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1" indent="0" algn="l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EC685A"/>
                </a:buClr>
                <a:buFont typeface="Wingdings"/>
                <a:buNone/>
                <a:defRPr/>
              </a:pPr>
              <a:r>
                <a:rPr lang="en-US" altLang="ko-KR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API</a:t>
              </a:r>
              <a:r>
                <a:rPr lang="ko-KR" altLang="en-US" sz="3600" spc="-1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이용한 데이터의 수집과 활용</a:t>
              </a:r>
              <a:endParaRPr lang="en-US" altLang="ko-KR" sz="3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F7AAF3-73EB-488F-3992-CBB2DEA69BB6}"/>
                </a:ext>
              </a:extLst>
            </p:cNvPr>
            <p:cNvSpPr/>
            <p:nvPr/>
          </p:nvSpPr>
          <p:spPr>
            <a:xfrm>
              <a:off x="724121" y="2168690"/>
              <a:ext cx="547278" cy="547278"/>
            </a:xfrm>
            <a:prstGeom prst="ellipse">
              <a:avLst/>
            </a:prstGeom>
            <a:solidFill>
              <a:srgbClr val="E0A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6829B4B-C68D-86FE-32A5-540D74CC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344" y="718163"/>
            <a:ext cx="1029166" cy="990213"/>
          </a:xfrm>
          <a:prstGeom prst="rect">
            <a:avLst/>
          </a:prstGeom>
        </p:spPr>
      </p:pic>
      <p:sp>
        <p:nvSpPr>
          <p:cNvPr id="23" name="모서리가 둥근 직사각형 294">
            <a:extLst>
              <a:ext uri="{FF2B5EF4-FFF2-40B4-BE49-F238E27FC236}">
                <a16:creationId xmlns:a16="http://schemas.microsoft.com/office/drawing/2014/main" id="{9133AFCB-26A8-1B3B-5E7C-CF9F86F94953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131B0-DA4F-9CBB-DDD1-5BEA36E67977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8D2982-93AD-2ADA-F89C-86BC93B279A6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8" name="모서리가 둥근 직사각형 294">
              <a:extLst>
                <a:ext uri="{FF2B5EF4-FFF2-40B4-BE49-F238E27FC236}">
                  <a16:creationId xmlns:a16="http://schemas.microsoft.com/office/drawing/2014/main" id="{A0B303FA-8C12-43E9-9ACA-37471453EDA6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17A014A5-06E0-2364-A4DD-2BB510115233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44BD07-4569-2529-99FB-83F582A7CC22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D72E0-97B3-4274-9872-B27DB95C4233}"/>
              </a:ext>
            </a:extLst>
          </p:cNvPr>
          <p:cNvSpPr txBox="1"/>
          <p:nvPr/>
        </p:nvSpPr>
        <p:spPr>
          <a:xfrm>
            <a:off x="2337572" y="129334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6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50"/>
                            </p:stCondLst>
                            <p:childTnLst>
                              <p:par>
                                <p:cTn id="11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58333E-6 4.44444E-6 L 0.00091 -0.03588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806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소비자물가지수</a:t>
            </a:r>
            <a:r>
              <a:rPr lang="en-US" altLang="ko-KR" dirty="0"/>
              <a:t>(https://kostat.go.kr/incomeNcpi/cpi/)</a:t>
            </a: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온라인물가지수의 작성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51A2F-2EBB-4E88-A950-8950707B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09" y="2666346"/>
            <a:ext cx="3967335" cy="3447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7F123D-0825-4208-B28D-560E1AB8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43" y="4705821"/>
            <a:ext cx="3274157" cy="1499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39E7E-358E-440F-BAC9-2301B587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43" y="2666346"/>
            <a:ext cx="3274157" cy="20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72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통계청의 소비자물가지수 보도자료</a:t>
            </a:r>
            <a:r>
              <a:rPr lang="en-US" altLang="ko-KR" dirty="0"/>
              <a:t>(2022.6)</a:t>
            </a: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온라인물가지수의 작성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B656A-3668-4A8F-93BA-C1D05C96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4" y="2601540"/>
            <a:ext cx="5863427" cy="40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650535" y="2086030"/>
            <a:ext cx="847826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dirty="0"/>
              <a:t>MIT Billion Price </a:t>
            </a:r>
            <a:r>
              <a:rPr lang="ko-KR" altLang="en-US" dirty="0"/>
              <a:t>프로젝트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온라인물가지수의 작성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E4281-0227-4589-AED1-DEB6CB07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5" y="2833900"/>
            <a:ext cx="8675351" cy="14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9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650535" y="2086030"/>
            <a:ext cx="8478262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미국과 아르헨티나 온라인물가지수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온라인물가지수의 작성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ABD9D1-C183-47D2-959D-F4A6FA8D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7" y="2743911"/>
            <a:ext cx="4109408" cy="2671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95DA7C-E4FE-4C58-8347-BEC93A05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80" y="2743911"/>
            <a:ext cx="3849312" cy="27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9751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ko-KR" altLang="en-US" dirty="0" err="1"/>
              <a:t>해리스</a:t>
            </a:r>
            <a:r>
              <a:rPr lang="en-US" altLang="ko-KR" dirty="0"/>
              <a:t>(J. Harris)</a:t>
            </a:r>
            <a:r>
              <a:rPr lang="ko-KR" altLang="en-US" dirty="0"/>
              <a:t>와 </a:t>
            </a:r>
            <a:r>
              <a:rPr lang="ko-KR" altLang="en-US" dirty="0" err="1"/>
              <a:t>캄바르</a:t>
            </a:r>
            <a:r>
              <a:rPr lang="en-US" altLang="ko-KR" dirty="0"/>
              <a:t>(S. </a:t>
            </a:r>
            <a:r>
              <a:rPr lang="en-US" altLang="ko-KR" dirty="0" err="1"/>
              <a:t>Kamvar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br>
              <a:rPr lang="en-US" altLang="ko-KR" dirty="0"/>
            </a:br>
            <a:r>
              <a:rPr lang="ko-KR" altLang="en-US" dirty="0"/>
              <a:t>전 세계 블로그로부터 사람들 감정 데이터 수집 정리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</a:t>
            </a:r>
            <a:r>
              <a:rPr lang="ko-KR" altLang="en-US" dirty="0"/>
              <a:t>블로그 글 중 “</a:t>
            </a:r>
            <a:r>
              <a:rPr lang="en-US" altLang="ko-KR" dirty="0"/>
              <a:t>I feel”,</a:t>
            </a:r>
            <a:r>
              <a:rPr lang="ko-KR" altLang="en-US" dirty="0"/>
              <a:t> “</a:t>
            </a:r>
            <a:r>
              <a:rPr lang="en-US" altLang="ko-KR" dirty="0"/>
              <a:t>I am feeling”</a:t>
            </a:r>
            <a:r>
              <a:rPr lang="ko-KR" altLang="en-US" dirty="0"/>
              <a:t> 시작 문장을 검색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</a:t>
            </a:r>
            <a:r>
              <a:rPr lang="ko-KR" altLang="en-US" dirty="0"/>
              <a:t>로봇으로 찾고</a:t>
            </a:r>
            <a:r>
              <a:rPr lang="en-US" altLang="ko-KR" dirty="0"/>
              <a:t>, </a:t>
            </a:r>
            <a:r>
              <a:rPr lang="ko-KR" altLang="en-US" dirty="0"/>
              <a:t>여기서 단어를 분류</a:t>
            </a:r>
            <a:r>
              <a:rPr lang="en-US" altLang="ko-KR" dirty="0"/>
              <a:t>,</a:t>
            </a:r>
            <a:r>
              <a:rPr lang="ko-KR" altLang="en-US" dirty="0"/>
              <a:t> 시간</a:t>
            </a:r>
            <a:r>
              <a:rPr lang="en-US" altLang="ko-KR" dirty="0"/>
              <a:t>,</a:t>
            </a:r>
            <a:r>
              <a:rPr lang="ko-KR" altLang="en-US" dirty="0"/>
              <a:t>지역별 감정 파악</a:t>
            </a:r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감정 데이터 분석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AF3031-7495-4CD6-B6D7-BF1585FC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66" y="4027054"/>
            <a:ext cx="5094248" cy="24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3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웹페이지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감정 데이터 분석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50B86-DD5C-49B6-8B22-450ED05C1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 t="3337" r="1891" b="5089"/>
          <a:stretch/>
        </p:blipFill>
        <p:spPr>
          <a:xfrm>
            <a:off x="545689" y="2284483"/>
            <a:ext cx="10912011" cy="34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6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916919" y="2658913"/>
            <a:ext cx="55130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API</a:t>
            </a:r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이용한</a:t>
            </a:r>
            <a:endParaRPr lang="en-US" altLang="ko-KR" sz="5000" spc="-300" dirty="0">
              <a:solidFill>
                <a:srgbClr val="38454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데이터의 수집과 활용</a:t>
            </a: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872212" y="2658913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3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0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0216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dirty="0"/>
              <a:t> </a:t>
            </a:r>
            <a:r>
              <a:rPr lang="ko-KR" altLang="en-US" dirty="0"/>
              <a:t>트위터는 </a:t>
            </a:r>
            <a:r>
              <a:rPr lang="en-US" altLang="ko-KR" dirty="0"/>
              <a:t>2006</a:t>
            </a:r>
            <a:r>
              <a:rPr lang="ko-KR" altLang="en-US" dirty="0"/>
              <a:t>년 시작된 대표적인 </a:t>
            </a:r>
            <a:r>
              <a:rPr lang="ko-KR" altLang="en-US" dirty="0" err="1"/>
              <a:t>소셜네트워크</a:t>
            </a:r>
            <a:r>
              <a:rPr lang="ko-KR" altLang="en-US" dirty="0"/>
              <a:t> 서비스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- </a:t>
            </a:r>
            <a:r>
              <a:rPr lang="ko-KR" altLang="en-US" dirty="0"/>
              <a:t>트위터에서 사용자는 다른 사람을 </a:t>
            </a:r>
            <a:r>
              <a:rPr lang="ko-KR" altLang="en-US" dirty="0" err="1"/>
              <a:t>팔로우</a:t>
            </a:r>
            <a:r>
              <a:rPr lang="en-US" altLang="ko-KR" dirty="0"/>
              <a:t>(follow)</a:t>
            </a:r>
            <a:r>
              <a:rPr lang="ko-KR" altLang="en-US" dirty="0"/>
              <a:t>하여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그 사람이 자신의 타임라인에 올린 글을 읽을 수 있음</a:t>
            </a:r>
          </a:p>
          <a:p>
            <a:pPr marL="0" indent="0" fontAlgn="base">
              <a:buNone/>
            </a:pPr>
            <a:r>
              <a:rPr lang="en-US" altLang="ko-KR" dirty="0"/>
              <a:t>   - </a:t>
            </a:r>
            <a:r>
              <a:rPr lang="ko-KR" altLang="en-US" dirty="0"/>
              <a:t>트위터는 기존의 매체보다 메시지의 전파력으로 기업의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</a:t>
            </a:r>
            <a:r>
              <a:rPr lang="ko-KR" altLang="en-US" dirty="0"/>
              <a:t>홍보나 정치 캠페인 등 적극적 활용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트위터 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3735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40216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트위터는 외부에서 트위터의 기능을 이용하여 제</a:t>
            </a:r>
            <a:r>
              <a:rPr lang="en-US" altLang="ko-KR" dirty="0"/>
              <a:t>3</a:t>
            </a:r>
            <a:r>
              <a:rPr lang="ko-KR" altLang="en-US" dirty="0"/>
              <a:t>자 앱을 개발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하거나 트위터 데이터를 수집할 수 있도록 공개 </a:t>
            </a:r>
            <a:r>
              <a:rPr lang="en-US" altLang="ko-KR" dirty="0"/>
              <a:t>API</a:t>
            </a:r>
            <a:r>
              <a:rPr lang="ko-KR" altLang="en-US" dirty="0"/>
              <a:t>를 제공</a:t>
            </a:r>
          </a:p>
          <a:p>
            <a:pPr marL="0" indent="0" fontAlgn="base"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트위터 데이터를 통해 현재 사람들의 관심사를 파악하거나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 </a:t>
            </a:r>
            <a:r>
              <a:rPr lang="ko-KR" altLang="en-US" dirty="0" err="1"/>
              <a:t>리트위트</a:t>
            </a:r>
            <a:r>
              <a:rPr lang="ko-KR" altLang="en-US" dirty="0"/>
              <a:t> 구조를 바탕으로 네트워크를 분석</a:t>
            </a:r>
          </a:p>
          <a:p>
            <a:pPr marL="0" indent="0" fontAlgn="base">
              <a:buNone/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트위터 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62950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en-US" altLang="ko-KR" dirty="0"/>
              <a:t>2012</a:t>
            </a:r>
            <a:r>
              <a:rPr lang="ko-KR" altLang="en-US" dirty="0"/>
              <a:t>년 미국 대선 트위터 정치지수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트위터 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A58B0-73ED-46F9-9FB0-4EBCACD2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9" y="2530917"/>
            <a:ext cx="6149872" cy="41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2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B85F4-D97C-3FF1-435E-A7D57615D1E9}"/>
              </a:ext>
            </a:extLst>
          </p:cNvPr>
          <p:cNvSpPr txBox="1"/>
          <p:nvPr/>
        </p:nvSpPr>
        <p:spPr>
          <a:xfrm>
            <a:off x="1778373" y="2998113"/>
            <a:ext cx="5788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텍스트데이터의 활용 </a:t>
            </a:r>
            <a:r>
              <a:rPr lang="en-US" altLang="ko-KR" sz="5000" spc="-300" dirty="0">
                <a:solidFill>
                  <a:srgbClr val="384546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</a:t>
            </a:r>
            <a:endParaRPr lang="ko-KR" altLang="en-US" sz="5000" spc="-300" dirty="0">
              <a:solidFill>
                <a:srgbClr val="384546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CED41CFB-CC73-8BEC-225A-230869937A7C}"/>
              </a:ext>
            </a:extLst>
          </p:cNvPr>
          <p:cNvSpPr/>
          <p:nvPr/>
        </p:nvSpPr>
        <p:spPr bwMode="auto">
          <a:xfrm>
            <a:off x="335570" y="1495334"/>
            <a:ext cx="2885606" cy="815432"/>
          </a:xfrm>
          <a:prstGeom prst="roundRect">
            <a:avLst>
              <a:gd name="adj" fmla="val 50000"/>
            </a:avLst>
          </a:prstGeom>
          <a:solidFill>
            <a:srgbClr val="9AB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빅데이터의 </a:t>
            </a:r>
            <a:endParaRPr lang="en-US" altLang="ko-KR" sz="2400" spc="-15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이해와 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E1ED31-9915-7C57-FAF6-FDA9CF7F0AF4}"/>
              </a:ext>
            </a:extLst>
          </p:cNvPr>
          <p:cNvCxnSpPr>
            <a:cxnSpLocks/>
          </p:cNvCxnSpPr>
          <p:nvPr/>
        </p:nvCxnSpPr>
        <p:spPr>
          <a:xfrm>
            <a:off x="834737" y="2484839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C7DAA8-6909-4358-C84C-67E417CB59F2}"/>
              </a:ext>
            </a:extLst>
          </p:cNvPr>
          <p:cNvCxnSpPr>
            <a:cxnSpLocks/>
          </p:cNvCxnSpPr>
          <p:nvPr/>
        </p:nvCxnSpPr>
        <p:spPr>
          <a:xfrm>
            <a:off x="872212" y="4365486"/>
            <a:ext cx="6119771" cy="0"/>
          </a:xfrm>
          <a:prstGeom prst="line">
            <a:avLst/>
          </a:prstGeom>
          <a:ln w="19050">
            <a:solidFill>
              <a:srgbClr val="518A7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5FF22D-48F8-75B8-8806-05F48DEA71BB}"/>
              </a:ext>
            </a:extLst>
          </p:cNvPr>
          <p:cNvGrpSpPr/>
          <p:nvPr/>
        </p:nvGrpSpPr>
        <p:grpSpPr>
          <a:xfrm>
            <a:off x="765872" y="2990439"/>
            <a:ext cx="846277" cy="861774"/>
            <a:chOff x="728926" y="2626287"/>
            <a:chExt cx="846277" cy="86177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BB60F6-15C4-A338-6771-88804C737CCA}"/>
                </a:ext>
              </a:extLst>
            </p:cNvPr>
            <p:cNvSpPr/>
            <p:nvPr/>
          </p:nvSpPr>
          <p:spPr>
            <a:xfrm>
              <a:off x="728926" y="2652057"/>
              <a:ext cx="846277" cy="815432"/>
            </a:xfrm>
            <a:prstGeom prst="ellipse">
              <a:avLst/>
            </a:prstGeom>
            <a:gradFill flip="none" rotWithShape="1">
              <a:gsLst>
                <a:gs pos="0">
                  <a:srgbClr val="F4E1CD"/>
                </a:gs>
                <a:gs pos="37000">
                  <a:srgbClr val="E0AD7A"/>
                </a:gs>
                <a:gs pos="100000">
                  <a:srgbClr val="C35E4C"/>
                </a:gs>
              </a:gsLst>
              <a:lin ang="2700000" scaled="1"/>
              <a:tileRect/>
            </a:gradFill>
            <a:ln w="6350">
              <a:solidFill>
                <a:srgbClr val="B06079"/>
              </a:solidFill>
            </a:ln>
            <a:effectLst>
              <a:outerShdw dist="254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30923B-4F7A-6EBA-8871-E2321F4FF60D}"/>
                </a:ext>
              </a:extLst>
            </p:cNvPr>
            <p:cNvSpPr txBox="1"/>
            <p:nvPr/>
          </p:nvSpPr>
          <p:spPr>
            <a:xfrm>
              <a:off x="909151" y="2626287"/>
              <a:ext cx="46679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spc="-300" dirty="0">
                  <a:solidFill>
                    <a:schemeClr val="bg1"/>
                  </a:solidFill>
                  <a:latin typeface="티웨이_항공" panose="02000300000000000000" pitchFamily="2" charset="-127"/>
                  <a:ea typeface="티웨이_항공" panose="02000300000000000000" pitchFamily="2" charset="-127"/>
                </a:rPr>
                <a:t>1</a:t>
              </a:r>
              <a:endParaRPr lang="ko-KR" altLang="en-US" sz="5000" spc="-3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유엔 </a:t>
            </a:r>
            <a:r>
              <a:rPr lang="ko-KR" altLang="en-US" dirty="0" err="1"/>
              <a:t>글로벌펄스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인도네시아 식량가격 변화 관련 트윗 분석 </a:t>
            </a:r>
          </a:p>
          <a:p>
            <a:pPr>
              <a:buClr>
                <a:srgbClr val="9FAD64"/>
              </a:buClr>
            </a:pP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트위터 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577FF-FAD7-43BE-924B-6482BB86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2" y="2602764"/>
            <a:ext cx="6979388" cy="41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0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공공데이터 </a:t>
            </a:r>
            <a:r>
              <a:rPr lang="en-US" altLang="ko-KR" dirty="0"/>
              <a:t>:</a:t>
            </a:r>
            <a:r>
              <a:rPr lang="ko-KR" altLang="en-US" dirty="0"/>
              <a:t> 정부와 공공기관이 통계작성</a:t>
            </a:r>
            <a:r>
              <a:rPr lang="en-US" altLang="ko-KR" dirty="0"/>
              <a:t>, </a:t>
            </a:r>
            <a:r>
              <a:rPr lang="ko-KR" altLang="en-US" dirty="0"/>
              <a:t>행정처리 등을 </a:t>
            </a:r>
            <a:br>
              <a:rPr lang="en-US" altLang="ko-KR" dirty="0"/>
            </a:br>
            <a:r>
              <a:rPr lang="ko-KR" altLang="en-US" dirty="0"/>
              <a:t>목적으로 수집한 데이터</a:t>
            </a:r>
          </a:p>
          <a:p>
            <a:pPr marL="0" indent="0" fontAlgn="base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세계 주요 국가 정부와 공공기관의 데이터를 개방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→ 국가 경쟁력을 강화하는 노력</a:t>
            </a:r>
          </a:p>
          <a:p>
            <a:pPr marL="0" indent="0" fontAlgn="base">
              <a:buNone/>
            </a:pPr>
            <a:r>
              <a:rPr lang="en-US" altLang="ko-KR" dirty="0"/>
              <a:t>   - </a:t>
            </a:r>
            <a:r>
              <a:rPr lang="ko-KR" altLang="en-US" dirty="0"/>
              <a:t>‘공공데이터의 제공 및 이용활성화에 관한 </a:t>
            </a:r>
            <a:r>
              <a:rPr lang="ko-KR" altLang="en-US" dirty="0" err="1"/>
              <a:t>법률’을</a:t>
            </a:r>
            <a:r>
              <a:rPr lang="ko-KR" altLang="en-US" dirty="0"/>
              <a:t> 제정 </a:t>
            </a:r>
            <a:endParaRPr lang="en-US" altLang="ko-KR" dirty="0"/>
          </a:p>
          <a:p>
            <a:pPr marL="0" indent="0" fontAlgn="base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→ 정부 및 공공기관 데이터를 공개</a:t>
            </a:r>
          </a:p>
          <a:p>
            <a:pPr marL="0" indent="0" fontAlgn="base"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506971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활용사례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- 2009</a:t>
            </a:r>
            <a:r>
              <a:rPr lang="ko-KR" altLang="en-US" dirty="0"/>
              <a:t>년 서울버스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</a:t>
            </a: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2DF578-6CEF-445F-90B6-0577B7C0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2" y="3149766"/>
            <a:ext cx="8526755" cy="23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API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이용한 데이터의 수집과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/>
              <a:t>활용사례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- 2020</a:t>
            </a:r>
            <a:r>
              <a:rPr lang="ko-KR" altLang="en-US" dirty="0"/>
              <a:t>년 마스크 판매 앱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ko-KR" altLang="en-US" dirty="0"/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공공데이터의 수집과 활용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1C3F0-C208-4848-916D-1A8CB607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5" y="3149766"/>
            <a:ext cx="8155638" cy="30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DD5063-EA11-4DA0-B863-D209AE988029}"/>
              </a:ext>
            </a:extLst>
          </p:cNvPr>
          <p:cNvSpPr txBox="1"/>
          <p:nvPr/>
        </p:nvSpPr>
        <p:spPr>
          <a:xfrm>
            <a:off x="4049615" y="471083"/>
            <a:ext cx="3008155" cy="467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FFC000"/>
              </a:buClr>
            </a:pP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교재 읽기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33p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255F9-B4C9-44C1-A11B-EFAC56D9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4" y="1670045"/>
            <a:ext cx="11664602" cy="4346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B8B96D-5997-481D-8532-9434FC2CD14E}"/>
              </a:ext>
            </a:extLst>
          </p:cNvPr>
          <p:cNvSpPr/>
          <p:nvPr/>
        </p:nvSpPr>
        <p:spPr>
          <a:xfrm>
            <a:off x="350982" y="1670045"/>
            <a:ext cx="1656448" cy="5430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9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552F3E-64E9-A5DA-33B7-A98E7BE15854}"/>
              </a:ext>
            </a:extLst>
          </p:cNvPr>
          <p:cNvSpPr txBox="1"/>
          <p:nvPr/>
        </p:nvSpPr>
        <p:spPr>
          <a:xfrm>
            <a:off x="260897" y="1470595"/>
            <a:ext cx="791390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한국언론진흥재단의 </a:t>
            </a:r>
            <a:r>
              <a:rPr lang="en-US" altLang="ko-KR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Bigkinds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 우리나라 뉴스 키워드의 흐름을 알 수 있다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altLang="ko-KR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웹에 있는 다양한 데이터들은 웹 </a:t>
            </a:r>
            <a:r>
              <a:rPr lang="ko-KR" altLang="en-US" sz="2200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스크래핑</a:t>
            </a: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또는 공개 </a:t>
            </a:r>
            <a: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 </a:t>
            </a:r>
            <a:b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접근할 수 있도록 하였다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트위터 등 </a:t>
            </a:r>
            <a:r>
              <a:rPr lang="ko-KR" altLang="en-US" sz="2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소셜네트워크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데이터는 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인증 받은 후 이용할 수 있다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66700" indent="-26670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공공데이터는 정부와 공공기관이 통계작성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행정처리 등을 </a:t>
            </a:r>
            <a:b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목적으로 수집한 데이터이며 </a:t>
            </a:r>
            <a: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인증 받은 후 이용할 수 있다</a:t>
            </a:r>
            <a:r>
              <a:rPr lang="en-US" altLang="ko-KR" sz="22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200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모서리가 둥근 직사각형 294">
            <a:extLst>
              <a:ext uri="{FF2B5EF4-FFF2-40B4-BE49-F238E27FC236}">
                <a16:creationId xmlns:a16="http://schemas.microsoft.com/office/drawing/2014/main" id="{391685A3-A624-5567-D846-09AE953DD6CD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직사각형 294">
            <a:extLst>
              <a:ext uri="{FF2B5EF4-FFF2-40B4-BE49-F238E27FC236}">
                <a16:creationId xmlns:a16="http://schemas.microsoft.com/office/drawing/2014/main" id="{0F3CED8D-ED90-76EC-24E4-0FBF10E116F2}"/>
              </a:ext>
            </a:extLst>
          </p:cNvPr>
          <p:cNvSpPr/>
          <p:nvPr/>
        </p:nvSpPr>
        <p:spPr bwMode="auto">
          <a:xfrm>
            <a:off x="2064653" y="123741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0A770-582C-3A38-5571-8174E0651D3A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4538B2-B289-64C1-E887-BD07CD18B284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9" name="모서리가 둥근 직사각형 294">
              <a:extLst>
                <a:ext uri="{FF2B5EF4-FFF2-40B4-BE49-F238E27FC236}">
                  <a16:creationId xmlns:a16="http://schemas.microsoft.com/office/drawing/2014/main" id="{33BB9280-6C06-0158-D8AA-F9729F51FC40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0E45EDC1-205B-031E-926B-2DED1D8A9DBB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2C4686-E19B-D1DC-D6B3-BD5FF1E9E334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89AF2-5736-481E-AA6C-93D50C6F25E0}"/>
              </a:ext>
            </a:extLst>
          </p:cNvPr>
          <p:cNvSpPr txBox="1"/>
          <p:nvPr/>
        </p:nvSpPr>
        <p:spPr>
          <a:xfrm>
            <a:off x="2312830" y="143212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0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2DA113-8C29-7CBD-BB13-A7FF0E7C7825}"/>
              </a:ext>
            </a:extLst>
          </p:cNvPr>
          <p:cNvGrpSpPr/>
          <p:nvPr/>
        </p:nvGrpSpPr>
        <p:grpSpPr>
          <a:xfrm>
            <a:off x="2417328" y="1868556"/>
            <a:ext cx="2750820" cy="543838"/>
            <a:chOff x="1926997" y="3412435"/>
            <a:chExt cx="2750820" cy="5438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0D985E-8F17-19FB-2163-5C2D03283703}"/>
                </a:ext>
              </a:extLst>
            </p:cNvPr>
            <p:cNvGrpSpPr/>
            <p:nvPr/>
          </p:nvGrpSpPr>
          <p:grpSpPr>
            <a:xfrm>
              <a:off x="1926997" y="3412435"/>
              <a:ext cx="2750820" cy="543838"/>
              <a:chOff x="792480" y="1940282"/>
              <a:chExt cx="2750820" cy="543838"/>
            </a:xfrm>
          </p:grpSpPr>
          <p:sp>
            <p:nvSpPr>
              <p:cNvPr id="10" name="직각 삼각형 9">
                <a:extLst>
                  <a:ext uri="{FF2B5EF4-FFF2-40B4-BE49-F238E27FC236}">
                    <a16:creationId xmlns:a16="http://schemas.microsoft.com/office/drawing/2014/main" id="{79A7CCE0-92E2-44EE-ABFF-655650E7BF29}"/>
                  </a:ext>
                </a:extLst>
              </p:cNvPr>
              <p:cNvSpPr/>
              <p:nvPr/>
            </p:nvSpPr>
            <p:spPr>
              <a:xfrm>
                <a:off x="2819400" y="2186940"/>
                <a:ext cx="723900" cy="297180"/>
              </a:xfrm>
              <a:prstGeom prst="rtTriangle">
                <a:avLst/>
              </a:prstGeom>
              <a:solidFill>
                <a:srgbClr val="4B89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79F3101-FF0D-FBC9-CAEB-91C23AE4EC58}"/>
                  </a:ext>
                </a:extLst>
              </p:cNvPr>
              <p:cNvSpPr/>
              <p:nvPr/>
            </p:nvSpPr>
            <p:spPr>
              <a:xfrm>
                <a:off x="792480" y="1940282"/>
                <a:ext cx="2468880" cy="543838"/>
              </a:xfrm>
              <a:prstGeom prst="rect">
                <a:avLst/>
              </a:prstGeom>
              <a:solidFill>
                <a:srgbClr val="2F57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6E911-3309-D2B0-1DEB-374CF3D2525C}"/>
                </a:ext>
              </a:extLst>
            </p:cNvPr>
            <p:cNvSpPr txBox="1"/>
            <p:nvPr/>
          </p:nvSpPr>
          <p:spPr>
            <a:xfrm>
              <a:off x="2122111" y="3450143"/>
              <a:ext cx="201117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15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다음시간 안내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55CA63-7739-8FD8-8DF6-91CD70E6B1DB}"/>
              </a:ext>
            </a:extLst>
          </p:cNvPr>
          <p:cNvSpPr/>
          <p:nvPr/>
        </p:nvSpPr>
        <p:spPr>
          <a:xfrm>
            <a:off x="0" y="1714500"/>
            <a:ext cx="2186940" cy="746760"/>
          </a:xfrm>
          <a:prstGeom prst="rect">
            <a:avLst/>
          </a:prstGeom>
          <a:solidFill>
            <a:srgbClr val="FBF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F534F-35C2-176C-F78F-42F4CDA74182}"/>
              </a:ext>
            </a:extLst>
          </p:cNvPr>
          <p:cNvSpPr txBox="1"/>
          <p:nvPr/>
        </p:nvSpPr>
        <p:spPr>
          <a:xfrm>
            <a:off x="614187" y="1401096"/>
            <a:ext cx="1226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300" dirty="0">
                <a:solidFill>
                  <a:srgbClr val="C35E4C"/>
                </a:solidFill>
                <a:latin typeface="카페24 단정해" pitchFamily="2" charset="-127"/>
                <a:ea typeface="카페24 단정해" pitchFamily="2" charset="-127"/>
              </a:rPr>
              <a:t>05</a:t>
            </a:r>
            <a:endParaRPr lang="ko-KR" altLang="en-US" sz="8000" spc="-300" dirty="0">
              <a:solidFill>
                <a:srgbClr val="C35E4C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624B8-3496-056A-B998-2F72B96E6DE0}"/>
              </a:ext>
            </a:extLst>
          </p:cNvPr>
          <p:cNvSpPr txBox="1"/>
          <p:nvPr/>
        </p:nvSpPr>
        <p:spPr>
          <a:xfrm>
            <a:off x="1320620" y="2998113"/>
            <a:ext cx="3847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300" dirty="0">
                <a:solidFill>
                  <a:srgbClr val="65381F"/>
                </a:solidFill>
                <a:latin typeface="카페24 당당해" pitchFamily="2" charset="-127"/>
                <a:ea typeface="카페24 당당해" pitchFamily="2" charset="-127"/>
              </a:rPr>
              <a:t>텍스트 빅데이터</a:t>
            </a:r>
            <a:endParaRPr lang="en-US" altLang="ko-KR" sz="5000" spc="-300" dirty="0">
              <a:solidFill>
                <a:srgbClr val="65381F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8C41E0-3F53-0465-6E46-EFD21D3B1019}"/>
              </a:ext>
            </a:extLst>
          </p:cNvPr>
          <p:cNvGrpSpPr/>
          <p:nvPr/>
        </p:nvGrpSpPr>
        <p:grpSpPr>
          <a:xfrm>
            <a:off x="1671379" y="1328640"/>
            <a:ext cx="473658" cy="473658"/>
            <a:chOff x="1552108" y="2673734"/>
            <a:chExt cx="473658" cy="473658"/>
          </a:xfrm>
        </p:grpSpPr>
        <p:sp>
          <p:nvSpPr>
            <p:cNvPr id="5" name="순서도: 연결자 4">
              <a:extLst>
                <a:ext uri="{FF2B5EF4-FFF2-40B4-BE49-F238E27FC236}">
                  <a16:creationId xmlns:a16="http://schemas.microsoft.com/office/drawing/2014/main" id="{CFEB3739-8A09-9EEC-58CD-B1D940D40BC0}"/>
                </a:ext>
              </a:extLst>
            </p:cNvPr>
            <p:cNvSpPr/>
            <p:nvPr/>
          </p:nvSpPr>
          <p:spPr>
            <a:xfrm>
              <a:off x="1552108" y="2673734"/>
              <a:ext cx="473658" cy="473658"/>
            </a:xfrm>
            <a:prstGeom prst="flowChartConnector">
              <a:avLst/>
            </a:prstGeom>
            <a:solidFill>
              <a:srgbClr val="F2B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F74F2-39E2-E402-58B4-5A2EAA00E9EC}"/>
                </a:ext>
              </a:extLst>
            </p:cNvPr>
            <p:cNvSpPr txBox="1"/>
            <p:nvPr/>
          </p:nvSpPr>
          <p:spPr>
            <a:xfrm>
              <a:off x="1581604" y="2712099"/>
              <a:ext cx="388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1D44D7-BEF2-D768-C867-8A1F552DE2B4}"/>
              </a:ext>
            </a:extLst>
          </p:cNvPr>
          <p:cNvGrpSpPr/>
          <p:nvPr/>
        </p:nvGrpSpPr>
        <p:grpSpPr>
          <a:xfrm>
            <a:off x="627047" y="2517968"/>
            <a:ext cx="4653944" cy="1801134"/>
            <a:chOff x="627047" y="2517968"/>
            <a:chExt cx="4653944" cy="180113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419DECA-6B86-A863-25A6-7BE9F07EA837}"/>
                </a:ext>
              </a:extLst>
            </p:cNvPr>
            <p:cNvCxnSpPr>
              <a:cxnSpLocks/>
            </p:cNvCxnSpPr>
            <p:nvPr/>
          </p:nvCxnSpPr>
          <p:spPr>
            <a:xfrm>
              <a:off x="642581" y="2517968"/>
              <a:ext cx="4552271" cy="0"/>
            </a:xfrm>
            <a:prstGeom prst="line">
              <a:avLst/>
            </a:prstGeom>
            <a:ln w="19050">
              <a:solidFill>
                <a:srgbClr val="518A7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C529CA-555E-06DB-B665-85299F234DBA}"/>
                </a:ext>
              </a:extLst>
            </p:cNvPr>
            <p:cNvCxnSpPr>
              <a:cxnSpLocks/>
            </p:cNvCxnSpPr>
            <p:nvPr/>
          </p:nvCxnSpPr>
          <p:spPr>
            <a:xfrm>
              <a:off x="627047" y="4319102"/>
              <a:ext cx="4653944" cy="0"/>
            </a:xfrm>
            <a:prstGeom prst="line">
              <a:avLst/>
            </a:prstGeom>
            <a:ln w="19050">
              <a:solidFill>
                <a:srgbClr val="518A7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1353C3-5CDE-C9EB-4D0C-5689087A1FCD}"/>
              </a:ext>
            </a:extLst>
          </p:cNvPr>
          <p:cNvSpPr txBox="1"/>
          <p:nvPr/>
        </p:nvSpPr>
        <p:spPr>
          <a:xfrm>
            <a:off x="2810890" y="4365342"/>
            <a:ext cx="29946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spc="-150" dirty="0">
                <a:solidFill>
                  <a:srgbClr val="CF836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수고하셨습니다</a:t>
            </a:r>
            <a:r>
              <a:rPr lang="en-US" altLang="ko-KR" sz="3000" spc="-150" dirty="0">
                <a:solidFill>
                  <a:srgbClr val="CF836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3000" spc="-150" dirty="0">
              <a:solidFill>
                <a:srgbClr val="CF836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2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1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4E78-C849-77DF-9062-EFDBD49949C2}"/>
              </a:ext>
            </a:extLst>
          </p:cNvPr>
          <p:cNvSpPr txBox="1"/>
          <p:nvPr/>
        </p:nvSpPr>
        <p:spPr>
          <a:xfrm>
            <a:off x="545690" y="2082807"/>
            <a:ext cx="8478262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80975" marR="0" lvl="0" indent="-180975" fontAlgn="auto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rgbClr val="F4B183"/>
              </a:buClr>
              <a:buSzPct val="80000"/>
              <a:buFont typeface="Wingdings" panose="05000000000000000000" pitchFamily="2" charset="2"/>
              <a:buChar char="§"/>
              <a:tabLst>
                <a:tab pos="180975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>
              <a:buClr>
                <a:srgbClr val="9FAD64"/>
              </a:buClr>
            </a:pPr>
            <a:r>
              <a:rPr lang="ko-KR" altLang="en-US" dirty="0" err="1"/>
              <a:t>빅카인즈</a:t>
            </a:r>
            <a:r>
              <a:rPr lang="en-US" altLang="ko-KR" dirty="0"/>
              <a:t>(</a:t>
            </a:r>
            <a:r>
              <a:rPr lang="en-US" altLang="ko-KR" dirty="0" err="1"/>
              <a:t>BIGKinds</a:t>
            </a:r>
            <a:r>
              <a:rPr lang="en-US" altLang="ko-KR" dirty="0"/>
              <a:t>, </a:t>
            </a:r>
            <a:r>
              <a:rPr lang="en-US" altLang="ko-KR" dirty="0">
                <a:hlinkClick r:id="rId2"/>
              </a:rPr>
              <a:t>www.bigkinds.or.kr</a:t>
            </a:r>
            <a:r>
              <a:rPr lang="en-US" altLang="ko-KR" dirty="0"/>
              <a:t>)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- </a:t>
            </a:r>
            <a:r>
              <a:rPr lang="ko-KR" altLang="en-US" dirty="0"/>
              <a:t>한국언론진흥재단이 언론사 뉴스 통합 데이터베이스에 </a:t>
            </a:r>
            <a:endParaRPr lang="en-US" altLang="ko-KR" dirty="0"/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dirty="0"/>
              <a:t>      </a:t>
            </a:r>
            <a:r>
              <a:rPr lang="ko-KR" altLang="en-US" dirty="0"/>
              <a:t>분석을 접목하여 개발한 뉴스 분석 서비스</a:t>
            </a:r>
          </a:p>
          <a:p>
            <a:pPr marL="0" indent="0">
              <a:buClr>
                <a:srgbClr val="9FAD64"/>
              </a:buClr>
              <a:buNone/>
            </a:pPr>
            <a:endParaRPr lang="en-US" altLang="ko-KR" dirty="0"/>
          </a:p>
          <a:p>
            <a:pPr>
              <a:buClr>
                <a:srgbClr val="9FAD64"/>
              </a:buClr>
            </a:pPr>
            <a:r>
              <a:rPr lang="en-US" altLang="ko-KR" spc="-150" dirty="0">
                <a:solidFill>
                  <a:srgbClr val="0A2C2B"/>
                </a:solidFill>
              </a:rPr>
              <a:t> </a:t>
            </a:r>
            <a:r>
              <a:rPr lang="ko-KR" altLang="en-US" spc="-150" dirty="0">
                <a:solidFill>
                  <a:srgbClr val="0A2C2B"/>
                </a:solidFill>
              </a:rPr>
              <a:t>뉴스 데이터의 특성  </a:t>
            </a:r>
            <a:r>
              <a:rPr lang="en-US" altLang="ko-KR" spc="-150" dirty="0">
                <a:solidFill>
                  <a:srgbClr val="0A2C2B"/>
                </a:solidFill>
              </a:rPr>
              <a:t> </a:t>
            </a:r>
          </a:p>
          <a:p>
            <a:pPr marL="0" indent="0">
              <a:buClr>
                <a:srgbClr val="9FAD64"/>
              </a:buClr>
              <a:buNone/>
            </a:pPr>
            <a:r>
              <a:rPr lang="en-US" altLang="ko-KR" spc="-150" dirty="0">
                <a:solidFill>
                  <a:srgbClr val="0A2C2B"/>
                </a:solidFill>
              </a:rPr>
              <a:t>   - </a:t>
            </a:r>
            <a:r>
              <a:rPr lang="ko-KR" altLang="en-US" spc="-150" dirty="0">
                <a:solidFill>
                  <a:srgbClr val="0A2C2B"/>
                </a:solidFill>
              </a:rPr>
              <a:t>뉴스 데이터는 검색 데이터에 비해 키워드가 명확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r>
              <a:rPr lang="ko-KR" altLang="en-US" spc="-150" dirty="0">
                <a:solidFill>
                  <a:srgbClr val="0A2C2B"/>
                </a:solidFill>
              </a:rPr>
              <a:t>   </a:t>
            </a:r>
            <a:r>
              <a:rPr lang="en-US" altLang="ko-KR" spc="-150" dirty="0">
                <a:solidFill>
                  <a:srgbClr val="0A2C2B"/>
                </a:solidFill>
              </a:rPr>
              <a:t>- </a:t>
            </a:r>
            <a:r>
              <a:rPr lang="ko-KR" altLang="en-US" spc="-150" dirty="0">
                <a:solidFill>
                  <a:srgbClr val="0A2C2B"/>
                </a:solidFill>
              </a:rPr>
              <a:t>데이터의 길이가 길어서 분석에 유용</a:t>
            </a:r>
            <a:endParaRPr lang="en-US" altLang="ko-KR" spc="-150" dirty="0">
              <a:solidFill>
                <a:srgbClr val="0A2C2B"/>
              </a:solidFill>
            </a:endParaRPr>
          </a:p>
          <a:p>
            <a:pPr marL="0" indent="0">
              <a:buClr>
                <a:srgbClr val="9FAD64"/>
              </a:buClr>
              <a:buNone/>
            </a:pPr>
            <a:endParaRPr lang="en-US" altLang="ko-KR" sz="1000" spc="-150" dirty="0">
              <a:solidFill>
                <a:srgbClr val="0A2C2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4305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6F6BE9-061F-45D2-BD75-BD6AE026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8" y="2161679"/>
            <a:ext cx="7912555" cy="38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0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D716D4-930F-45FB-A76F-559E801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16" y="2006496"/>
            <a:ext cx="8173797" cy="47221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799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EF486F-F34A-489D-A2E2-9DE753D8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5" y="2020194"/>
            <a:ext cx="7071902" cy="4708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14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431EBC-C053-4A3B-8C46-8BD17D02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6" y="2018630"/>
            <a:ext cx="6596609" cy="47130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12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CD86C-A080-60ED-0B7F-9A1A0CFFDCC3}"/>
              </a:ext>
            </a:extLst>
          </p:cNvPr>
          <p:cNvSpPr/>
          <p:nvPr/>
        </p:nvSpPr>
        <p:spPr>
          <a:xfrm>
            <a:off x="215143" y="1061884"/>
            <a:ext cx="8467877" cy="218154"/>
          </a:xfrm>
          <a:prstGeom prst="rect">
            <a:avLst/>
          </a:prstGeom>
          <a:solidFill>
            <a:srgbClr val="E5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DDC71-37FB-E3BC-E232-2B4A3D4D4835}"/>
              </a:ext>
            </a:extLst>
          </p:cNvPr>
          <p:cNvSpPr txBox="1"/>
          <p:nvPr/>
        </p:nvSpPr>
        <p:spPr>
          <a:xfrm>
            <a:off x="225066" y="775956"/>
            <a:ext cx="83242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텍스트데이터의 활용 </a:t>
            </a:r>
            <a:r>
              <a:rPr lang="en-US" altLang="ko-KR" sz="3000" spc="-15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endParaRPr lang="ko-KR" altLang="en-US" sz="3000" spc="-1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EAF6C-D967-5682-A434-01ABAC34E18D}"/>
              </a:ext>
            </a:extLst>
          </p:cNvPr>
          <p:cNvGrpSpPr/>
          <p:nvPr/>
        </p:nvGrpSpPr>
        <p:grpSpPr>
          <a:xfrm>
            <a:off x="291894" y="1487116"/>
            <a:ext cx="8688539" cy="492443"/>
            <a:chOff x="397404" y="1800767"/>
            <a:chExt cx="8688539" cy="4924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E5D60F8-A673-94EE-B861-2600F693A7FB}"/>
                </a:ext>
              </a:extLst>
            </p:cNvPr>
            <p:cNvGrpSpPr/>
            <p:nvPr/>
          </p:nvGrpSpPr>
          <p:grpSpPr>
            <a:xfrm>
              <a:off x="397404" y="1935166"/>
              <a:ext cx="200025" cy="200025"/>
              <a:chOff x="769937" y="4983163"/>
              <a:chExt cx="200025" cy="20002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AFE1BA-55CA-6EAB-6A79-BD2FA89D6779}"/>
                  </a:ext>
                </a:extLst>
              </p:cNvPr>
              <p:cNvSpPr/>
              <p:nvPr/>
            </p:nvSpPr>
            <p:spPr bwMode="auto">
              <a:xfrm flipH="1">
                <a:off x="769937" y="4983163"/>
                <a:ext cx="200025" cy="20002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6C785F-16D2-C00A-5E08-86411B29F139}"/>
                  </a:ext>
                </a:extLst>
              </p:cNvPr>
              <p:cNvSpPr/>
              <p:nvPr/>
            </p:nvSpPr>
            <p:spPr bwMode="auto">
              <a:xfrm flipH="1">
                <a:off x="828674" y="5041900"/>
                <a:ext cx="82550" cy="82550"/>
              </a:xfrm>
              <a:prstGeom prst="ellipse">
                <a:avLst/>
              </a:prstGeom>
              <a:solidFill>
                <a:srgbClr val="CF885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7F69C9-F676-96A1-0D7B-13B79D643841}"/>
                </a:ext>
              </a:extLst>
            </p:cNvPr>
            <p:cNvSpPr txBox="1"/>
            <p:nvPr/>
          </p:nvSpPr>
          <p:spPr>
            <a:xfrm>
              <a:off x="618066" y="1800767"/>
              <a:ext cx="84678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600" spc="-150" dirty="0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한국언론진흥재단의 </a:t>
              </a:r>
              <a:r>
                <a:rPr lang="ko-KR" altLang="en-US" sz="2600" spc="-150" dirty="0" err="1">
                  <a:solidFill>
                    <a:srgbClr val="0A2C2B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빅카인즈</a:t>
              </a:r>
              <a:endParaRPr lang="en-US" altLang="ko-KR" sz="2600" spc="-150" dirty="0">
                <a:solidFill>
                  <a:srgbClr val="0A2C2B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모서리가 둥근 직사각형 294">
            <a:extLst>
              <a:ext uri="{FF2B5EF4-FFF2-40B4-BE49-F238E27FC236}">
                <a16:creationId xmlns:a16="http://schemas.microsoft.com/office/drawing/2014/main" id="{689915AD-DBD9-32E9-72B9-9E2E6084D9CA}"/>
              </a:ext>
            </a:extLst>
          </p:cNvPr>
          <p:cNvSpPr/>
          <p:nvPr/>
        </p:nvSpPr>
        <p:spPr bwMode="auto">
          <a:xfrm>
            <a:off x="196533" y="123740"/>
            <a:ext cx="2149503" cy="309346"/>
          </a:xfrm>
          <a:prstGeom prst="roundRect">
            <a:avLst>
              <a:gd name="adj" fmla="val 50000"/>
            </a:avLst>
          </a:prstGeom>
          <a:solidFill>
            <a:srgbClr val="CF8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294">
            <a:extLst>
              <a:ext uri="{FF2B5EF4-FFF2-40B4-BE49-F238E27FC236}">
                <a16:creationId xmlns:a16="http://schemas.microsoft.com/office/drawing/2014/main" id="{0BBDD851-C46B-F1EE-0D85-3B05AF0DAD2D}"/>
              </a:ext>
            </a:extLst>
          </p:cNvPr>
          <p:cNvSpPr/>
          <p:nvPr/>
        </p:nvSpPr>
        <p:spPr bwMode="auto">
          <a:xfrm>
            <a:off x="2064654" y="123741"/>
            <a:ext cx="2149502" cy="309346"/>
          </a:xfrm>
          <a:prstGeom prst="roundRect">
            <a:avLst>
              <a:gd name="adj" fmla="val 50000"/>
            </a:avLst>
          </a:prstGeom>
          <a:solidFill>
            <a:srgbClr val="F4B18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300" spc="-15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0" scaled="0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CBD6-0DF4-D64B-A441-832AB707199F}"/>
              </a:ext>
            </a:extLst>
          </p:cNvPr>
          <p:cNvSpPr txBox="1"/>
          <p:nvPr/>
        </p:nvSpPr>
        <p:spPr>
          <a:xfrm>
            <a:off x="2312831" y="126278"/>
            <a:ext cx="197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수집과 활용 </a:t>
            </a:r>
            <a:r>
              <a:rPr lang="en-US" altLang="ko-KR" sz="1400" spc="-150" dirty="0">
                <a:solidFill>
                  <a:schemeClr val="accent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400" spc="-150" dirty="0">
              <a:solidFill>
                <a:schemeClr val="accent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D22F-B94A-FB1F-A8FC-62F3D15C4F1B}"/>
              </a:ext>
            </a:extLst>
          </p:cNvPr>
          <p:cNvSpPr txBox="1"/>
          <p:nvPr/>
        </p:nvSpPr>
        <p:spPr>
          <a:xfrm>
            <a:off x="216555" y="129334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빅데이터의 이해와 활용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633F-31B1-14F4-4FB9-275F20896022}"/>
              </a:ext>
            </a:extLst>
          </p:cNvPr>
          <p:cNvGrpSpPr/>
          <p:nvPr/>
        </p:nvGrpSpPr>
        <p:grpSpPr>
          <a:xfrm>
            <a:off x="2007690" y="125408"/>
            <a:ext cx="366015" cy="309346"/>
            <a:chOff x="1154243" y="179135"/>
            <a:chExt cx="366015" cy="309346"/>
          </a:xfrm>
        </p:grpSpPr>
        <p:sp>
          <p:nvSpPr>
            <p:cNvPr id="22" name="모서리가 둥근 직사각형 294">
              <a:extLst>
                <a:ext uri="{FF2B5EF4-FFF2-40B4-BE49-F238E27FC236}">
                  <a16:creationId xmlns:a16="http://schemas.microsoft.com/office/drawing/2014/main" id="{C4A5529B-53BF-7DC3-ACAC-CF149BC418D3}"/>
                </a:ext>
              </a:extLst>
            </p:cNvPr>
            <p:cNvSpPr/>
            <p:nvPr/>
          </p:nvSpPr>
          <p:spPr bwMode="auto">
            <a:xfrm>
              <a:off x="1154243" y="179135"/>
              <a:ext cx="349046" cy="309346"/>
            </a:xfrm>
            <a:prstGeom prst="roundRect">
              <a:avLst>
                <a:gd name="adj" fmla="val 50000"/>
              </a:avLst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3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58AA33B-BE10-F5D3-B715-8EFD35837325}"/>
                </a:ext>
              </a:extLst>
            </p:cNvPr>
            <p:cNvSpPr/>
            <p:nvPr/>
          </p:nvSpPr>
          <p:spPr>
            <a:xfrm>
              <a:off x="1367236" y="407135"/>
              <a:ext cx="153022" cy="78377"/>
            </a:xfrm>
            <a:prstGeom prst="rtTriangle">
              <a:avLst/>
            </a:prstGeom>
            <a:solidFill>
              <a:srgbClr val="9FAD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18DA1F-D2BD-AAAB-F4BA-29E941100A88}"/>
              </a:ext>
            </a:extLst>
          </p:cNvPr>
          <p:cNvSpPr txBox="1"/>
          <p:nvPr/>
        </p:nvSpPr>
        <p:spPr>
          <a:xfrm>
            <a:off x="1992370" y="127806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796C9-3575-411D-92C0-18F6C937DE3C}"/>
              </a:ext>
            </a:extLst>
          </p:cNvPr>
          <p:cNvSpPr/>
          <p:nvPr/>
        </p:nvSpPr>
        <p:spPr>
          <a:xfrm>
            <a:off x="6622473" y="2136721"/>
            <a:ext cx="258618" cy="49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8BEE1-3758-4B1A-B33F-35F6A413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20" y="1954727"/>
            <a:ext cx="4877103" cy="48518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795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6974</TotalTime>
  <Words>1070</Words>
  <Application>Microsoft Office PowerPoint</Application>
  <PresentationFormat>와이드스크린</PresentationFormat>
  <Paragraphs>249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나눔스퀘어 Bold</vt:lpstr>
      <vt:lpstr>나눔스퀘어_ac Bold</vt:lpstr>
      <vt:lpstr>넥슨Lv1고딕 Bold</vt:lpstr>
      <vt:lpstr>맑은 고딕</vt:lpstr>
      <vt:lpstr>배달의민족 도현</vt:lpstr>
      <vt:lpstr>에스코어 드림 4 Regular</vt:lpstr>
      <vt:lpstr>에스코어 드림 5 Medium</vt:lpstr>
      <vt:lpstr>이사만루체 Light</vt:lpstr>
      <vt:lpstr>이사만루체 Medium</vt:lpstr>
      <vt:lpstr>카페24 단정해</vt:lpstr>
      <vt:lpstr>카페24 당당해</vt:lpstr>
      <vt:lpstr>티웨이_항공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최성실</dc:creator>
  <cp:lastModifiedBy>Bang  Tae-Seok</cp:lastModifiedBy>
  <cp:revision>290</cp:revision>
  <cp:lastPrinted>2022-07-15T01:00:15Z</cp:lastPrinted>
  <dcterms:created xsi:type="dcterms:W3CDTF">2022-06-12T05:55:51Z</dcterms:created>
  <dcterms:modified xsi:type="dcterms:W3CDTF">2022-08-08T01:59:26Z</dcterms:modified>
</cp:coreProperties>
</file>